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9"/>
  </p:notesMasterIdLst>
  <p:handoutMasterIdLst>
    <p:handoutMasterId r:id="rId40"/>
  </p:handoutMasterIdLst>
  <p:sldIdLst>
    <p:sldId id="420" r:id="rId4"/>
    <p:sldId id="309" r:id="rId5"/>
    <p:sldId id="264" r:id="rId6"/>
    <p:sldId id="421" r:id="rId7"/>
    <p:sldId id="422" r:id="rId8"/>
    <p:sldId id="423" r:id="rId9"/>
    <p:sldId id="424" r:id="rId10"/>
    <p:sldId id="425" r:id="rId11"/>
    <p:sldId id="427" r:id="rId12"/>
    <p:sldId id="430" r:id="rId13"/>
    <p:sldId id="431" r:id="rId14"/>
    <p:sldId id="432" r:id="rId15"/>
    <p:sldId id="433" r:id="rId16"/>
    <p:sldId id="441" r:id="rId17"/>
    <p:sldId id="450" r:id="rId18"/>
    <p:sldId id="435" r:id="rId19"/>
    <p:sldId id="434" r:id="rId20"/>
    <p:sldId id="436" r:id="rId21"/>
    <p:sldId id="449" r:id="rId22"/>
    <p:sldId id="438" r:id="rId23"/>
    <p:sldId id="439" r:id="rId24"/>
    <p:sldId id="443" r:id="rId25"/>
    <p:sldId id="444" r:id="rId26"/>
    <p:sldId id="445" r:id="rId27"/>
    <p:sldId id="446" r:id="rId28"/>
    <p:sldId id="442" r:id="rId29"/>
    <p:sldId id="447" r:id="rId30"/>
    <p:sldId id="448" r:id="rId31"/>
    <p:sldId id="451" r:id="rId32"/>
    <p:sldId id="453" r:id="rId33"/>
    <p:sldId id="454" r:id="rId34"/>
    <p:sldId id="455" r:id="rId35"/>
    <p:sldId id="456" r:id="rId36"/>
    <p:sldId id="452" r:id="rId37"/>
    <p:sldId id="288"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93" autoAdjust="0"/>
    <p:restoredTop sz="85278" autoAdjust="0"/>
  </p:normalViewPr>
  <p:slideViewPr>
    <p:cSldViewPr>
      <p:cViewPr varScale="1">
        <p:scale>
          <a:sx n="60" d="100"/>
          <a:sy n="60" d="100"/>
        </p:scale>
        <p:origin x="990" y="60"/>
      </p:cViewPr>
      <p:guideLst>
        <p:guide orient="horz" pos="2160"/>
        <p:guide pos="2880"/>
      </p:guideLst>
    </p:cSldViewPr>
  </p:slideViewPr>
  <p:notesTextViewPr>
    <p:cViewPr>
      <p:scale>
        <a:sx n="1" d="1"/>
        <a:sy n="1" d="1"/>
      </p:scale>
      <p:origin x="0" y="0"/>
    </p:cViewPr>
  </p:notesTextViewPr>
  <p:sorterViewPr>
    <p:cViewPr>
      <p:scale>
        <a:sx n="100" d="100"/>
        <a:sy n="100" d="100"/>
      </p:scale>
      <p:origin x="0" y="-5136"/>
    </p:cViewPr>
  </p:sorterViewPr>
  <p:notesViewPr>
    <p:cSldViewPr>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AFD640-A321-4C74-94CC-F88486CA6CCD}" type="datetimeFigureOut">
              <a:rPr lang="en-US" smtClean="0"/>
              <a:t>4/12/2017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0D1C49-D02D-4841-9424-56E8FD5F7520}" type="slidenum">
              <a:rPr lang="en-US" smtClean="0"/>
              <a:t>‹#›</a:t>
            </a:fld>
            <a:endParaRPr lang="en-US"/>
          </a:p>
        </p:txBody>
      </p:sp>
    </p:spTree>
    <p:extLst>
      <p:ext uri="{BB962C8B-B14F-4D97-AF65-F5344CB8AC3E}">
        <p14:creationId xmlns:p14="http://schemas.microsoft.com/office/powerpoint/2010/main" val="10705292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CCB91-CC7D-426D-98AE-F9B29026734C}" type="datetimeFigureOut">
              <a:rPr lang="en-US" smtClean="0"/>
              <a:t>4/12/2017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A3FED2-3D38-49B0-9A8F-08FF1B652C00}" type="slidenum">
              <a:rPr lang="en-US" smtClean="0"/>
              <a:t>‹#›</a:t>
            </a:fld>
            <a:endParaRPr lang="en-US"/>
          </a:p>
        </p:txBody>
      </p:sp>
    </p:spTree>
    <p:extLst>
      <p:ext uri="{BB962C8B-B14F-4D97-AF65-F5344CB8AC3E}">
        <p14:creationId xmlns:p14="http://schemas.microsoft.com/office/powerpoint/2010/main" val="3173776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Edsger</a:t>
            </a:r>
            <a:r>
              <a:rPr lang="en-US" baseline="0" smtClean="0"/>
              <a:t> Wybe Dijkstra</a:t>
            </a:r>
            <a:endParaRPr lang="en-US"/>
          </a:p>
        </p:txBody>
      </p:sp>
      <p:sp>
        <p:nvSpPr>
          <p:cNvPr id="4" name="Slide Number Placeholder 3"/>
          <p:cNvSpPr>
            <a:spLocks noGrp="1"/>
          </p:cNvSpPr>
          <p:nvPr>
            <p:ph type="sldNum" sz="quarter" idx="10"/>
          </p:nvPr>
        </p:nvSpPr>
        <p:spPr/>
        <p:txBody>
          <a:bodyPr/>
          <a:lstStyle/>
          <a:p>
            <a:fld id="{AFA3FED2-3D38-49B0-9A8F-08FF1B652C0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496524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Vì</a:t>
            </a:r>
            <a:r>
              <a:rPr lang="en-US" baseline="0" smtClean="0"/>
              <a:t> bài toán phân loại âm thanh của chúng ta nằm trong nhóm phân loại dựa vào các mẫu biết trước, ta sẽ đi sâu vào tìm hiểu nội dung: học có giám sát.</a:t>
            </a:r>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10</a:t>
            </a:fld>
            <a:endParaRPr lang="en-US"/>
          </a:p>
        </p:txBody>
      </p:sp>
    </p:spTree>
    <p:extLst>
      <p:ext uri="{BB962C8B-B14F-4D97-AF65-F5344CB8AC3E}">
        <p14:creationId xmlns:p14="http://schemas.microsoft.com/office/powerpoint/2010/main" val="3096892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Hàm</a:t>
            </a:r>
            <a:r>
              <a:rPr lang="en-US" baseline="0" smtClean="0"/>
              <a:t> chuyển đổi có thể được sử dụng trong bài toán phân lớp là Sigmoid hoặc Step (Threshold)</a:t>
            </a:r>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11</a:t>
            </a:fld>
            <a:endParaRPr lang="en-US"/>
          </a:p>
        </p:txBody>
      </p:sp>
    </p:spTree>
    <p:extLst>
      <p:ext uri="{BB962C8B-B14F-4D97-AF65-F5344CB8AC3E}">
        <p14:creationId xmlns:p14="http://schemas.microsoft.com/office/powerpoint/2010/main" val="1369010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Không</a:t>
            </a:r>
            <a:r>
              <a:rPr lang="en-US" baseline="0" smtClean="0"/>
              <a:t> nói cụ thể thuật toán: đơn giản là cập nhật trọng số w. Khởi tạo 1 hàm bất kì, tạo 1 vòng lặp điểm qua các giá trị phân lớp, nếu giá trị xét đến bị phân lớp sai với nhãn, cập nhật trọng số với wi(p+1) = wi(p) + alpha*xi(p)*e(p)</a:t>
            </a:r>
          </a:p>
          <a:p>
            <a:r>
              <a:rPr lang="en-US" baseline="0" smtClean="0"/>
              <a:t>Với alpha: hệ số học – một hằng số dương, e(p): sai số giữa đầu ra thực tế (nhãn) và đầu ra mong muốn.</a:t>
            </a:r>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12</a:t>
            </a:fld>
            <a:endParaRPr lang="en-US"/>
          </a:p>
        </p:txBody>
      </p:sp>
    </p:spTree>
    <p:extLst>
      <p:ext uri="{BB962C8B-B14F-4D97-AF65-F5344CB8AC3E}">
        <p14:creationId xmlns:p14="http://schemas.microsoft.com/office/powerpoint/2010/main" val="1569322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13</a:t>
            </a:fld>
            <a:endParaRPr lang="en-US"/>
          </a:p>
        </p:txBody>
      </p:sp>
    </p:spTree>
    <p:extLst>
      <p:ext uri="{BB962C8B-B14F-4D97-AF65-F5344CB8AC3E}">
        <p14:creationId xmlns:p14="http://schemas.microsoft.com/office/powerpoint/2010/main" val="2726083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14</a:t>
            </a:fld>
            <a:endParaRPr lang="en-US"/>
          </a:p>
        </p:txBody>
      </p:sp>
    </p:spTree>
    <p:extLst>
      <p:ext uri="{BB962C8B-B14F-4D97-AF65-F5344CB8AC3E}">
        <p14:creationId xmlns:p14="http://schemas.microsoft.com/office/powerpoint/2010/main" val="1690526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15</a:t>
            </a:fld>
            <a:endParaRPr lang="en-US"/>
          </a:p>
        </p:txBody>
      </p:sp>
    </p:spTree>
    <p:extLst>
      <p:ext uri="{BB962C8B-B14F-4D97-AF65-F5344CB8AC3E}">
        <p14:creationId xmlns:p14="http://schemas.microsoft.com/office/powerpoint/2010/main" val="3331273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16</a:t>
            </a:fld>
            <a:endParaRPr lang="en-US"/>
          </a:p>
        </p:txBody>
      </p:sp>
    </p:spTree>
    <p:extLst>
      <p:ext uri="{BB962C8B-B14F-4D97-AF65-F5344CB8AC3E}">
        <p14:creationId xmlns:p14="http://schemas.microsoft.com/office/powerpoint/2010/main" val="1980899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Để</a:t>
            </a:r>
            <a:r>
              <a:rPr lang="en-US" baseline="0" smtClean="0"/>
              <a:t> dễ hình dung, ta áp dụng 1 kernel tích chập 1 bước ảnh trắng đen có giá trị mỗi pixel là 0 hoặc 1. Thực hiện theo quy tắc element-wise (nhân từng thành phần) và sau đó lấy tổng các thành phần đó. Kết quả ra được là 1 ma trận có kích thước bằng kích thước ảnh đem tích chập.</a:t>
            </a:r>
            <a:endParaRPr lang="en-US" smtClean="0"/>
          </a:p>
          <a:p>
            <a:r>
              <a:rPr lang="en-US" baseline="0" smtClean="0"/>
              <a:t>Ứng dụng: cho phép dung hòa giá trị hoặc làm nổi bật các giá trị dị biệt.</a:t>
            </a:r>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17</a:t>
            </a:fld>
            <a:endParaRPr lang="en-US"/>
          </a:p>
        </p:txBody>
      </p:sp>
    </p:spTree>
    <p:extLst>
      <p:ext uri="{BB962C8B-B14F-4D97-AF65-F5344CB8AC3E}">
        <p14:creationId xmlns:p14="http://schemas.microsoft.com/office/powerpoint/2010/main" val="38210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Mạng</a:t>
            </a:r>
            <a:r>
              <a:rPr lang="en-US" baseline="0" smtClean="0"/>
              <a:t> Nơ ron tích chập</a:t>
            </a:r>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18</a:t>
            </a:fld>
            <a:endParaRPr lang="en-US"/>
          </a:p>
        </p:txBody>
      </p:sp>
    </p:spTree>
    <p:extLst>
      <p:ext uri="{BB962C8B-B14F-4D97-AF65-F5344CB8AC3E}">
        <p14:creationId xmlns:p14="http://schemas.microsoft.com/office/powerpoint/2010/main" val="545497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Mạng</a:t>
            </a:r>
            <a:r>
              <a:rPr lang="en-US" baseline="0" smtClean="0"/>
              <a:t> Nơ ron tích chập</a:t>
            </a:r>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19</a:t>
            </a:fld>
            <a:endParaRPr lang="en-US"/>
          </a:p>
        </p:txBody>
      </p:sp>
    </p:spTree>
    <p:extLst>
      <p:ext uri="{BB962C8B-B14F-4D97-AF65-F5344CB8AC3E}">
        <p14:creationId xmlns:p14="http://schemas.microsoft.com/office/powerpoint/2010/main" val="1382941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Signal Processing</a:t>
            </a:r>
            <a:endParaRPr lang="en-US"/>
          </a:p>
        </p:txBody>
      </p:sp>
      <p:sp>
        <p:nvSpPr>
          <p:cNvPr id="4" name="Slide Number Placeholder 3"/>
          <p:cNvSpPr>
            <a:spLocks noGrp="1"/>
          </p:cNvSpPr>
          <p:nvPr>
            <p:ph type="sldNum" sz="quarter" idx="10"/>
          </p:nvPr>
        </p:nvSpPr>
        <p:spPr/>
        <p:txBody>
          <a:bodyPr/>
          <a:lstStyle/>
          <a:p>
            <a:fld id="{AFA3FED2-3D38-49B0-9A8F-08FF1B652C00}" type="slidenum">
              <a:rPr lang="en-US" smtClean="0"/>
              <a:t>2</a:t>
            </a:fld>
            <a:endParaRPr lang="en-US"/>
          </a:p>
        </p:txBody>
      </p:sp>
    </p:spTree>
    <p:extLst>
      <p:ext uri="{BB962C8B-B14F-4D97-AF65-F5344CB8AC3E}">
        <p14:creationId xmlns:p14="http://schemas.microsoft.com/office/powerpoint/2010/main" val="3193204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20</a:t>
            </a:fld>
            <a:endParaRPr lang="en-US"/>
          </a:p>
        </p:txBody>
      </p:sp>
    </p:spTree>
    <p:extLst>
      <p:ext uri="{BB962C8B-B14F-4D97-AF65-F5344CB8AC3E}">
        <p14:creationId xmlns:p14="http://schemas.microsoft.com/office/powerpoint/2010/main" val="2261017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Ma trận</a:t>
            </a:r>
            <a:r>
              <a:rPr lang="en-US" baseline="0" smtClean="0"/>
              <a:t> phổ đồ rời rạc. Bản chất phổ đồ là 1 ảnh cho biết giá trị tần số, thời gian và cường độ, ta rời rạc hóa phổ đồ tức là chia phổ đồ thành 1 ma trận gồm m x n các ô, mỗi ô sẽ cho biết tần số tín hiệu, khoản thời gian tín hiệu truyền dc trong ô và độ lớn âm thanh.</a:t>
            </a:r>
          </a:p>
          <a:p>
            <a:r>
              <a:rPr lang="en-US" baseline="0" smtClean="0"/>
              <a:t>Xét 1 bands đại diện cho 1 dãy tần số nhất định.</a:t>
            </a:r>
          </a:p>
          <a:p>
            <a:r>
              <a:rPr lang="en-US" baseline="0" smtClean="0"/>
              <a:t>Xét 1 frames đại diện cho 1 khung thời gian nhất đỉnh.</a:t>
            </a:r>
          </a:p>
          <a:p>
            <a:r>
              <a:rPr lang="en-US" baseline="0" smtClean="0"/>
              <a:t>Spect và thelta là hai kênh tác động lênh cường độ âm tương tự R,B,G là 3 kênh tác động lên màu ảnh.</a:t>
            </a:r>
          </a:p>
          <a:p>
            <a:r>
              <a:rPr lang="en-US" baseline="0" smtClean="0"/>
              <a:t>Giá trị chọn 60x41 đã được thử nghiệm nhiều và cho kết quả tốt.</a:t>
            </a:r>
          </a:p>
        </p:txBody>
      </p:sp>
      <p:sp>
        <p:nvSpPr>
          <p:cNvPr id="4" name="Slide Number Placeholder 3"/>
          <p:cNvSpPr>
            <a:spLocks noGrp="1"/>
          </p:cNvSpPr>
          <p:nvPr>
            <p:ph type="sldNum" sz="quarter" idx="10"/>
          </p:nvPr>
        </p:nvSpPr>
        <p:spPr/>
        <p:txBody>
          <a:bodyPr/>
          <a:lstStyle/>
          <a:p>
            <a:fld id="{AFA3FED2-3D38-49B0-9A8F-08FF1B652C00}" type="slidenum">
              <a:rPr lang="en-US" smtClean="0"/>
              <a:t>21</a:t>
            </a:fld>
            <a:endParaRPr lang="en-US"/>
          </a:p>
        </p:txBody>
      </p:sp>
    </p:spTree>
    <p:extLst>
      <p:ext uri="{BB962C8B-B14F-4D97-AF65-F5344CB8AC3E}">
        <p14:creationId xmlns:p14="http://schemas.microsoft.com/office/powerpoint/2010/main" val="263338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22</a:t>
            </a:fld>
            <a:endParaRPr lang="en-US"/>
          </a:p>
        </p:txBody>
      </p:sp>
    </p:spTree>
    <p:extLst>
      <p:ext uri="{BB962C8B-B14F-4D97-AF65-F5344CB8AC3E}">
        <p14:creationId xmlns:p14="http://schemas.microsoft.com/office/powerpoint/2010/main" val="2648178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ta chọn cửa sổ trượt là 4x2 (rule of thumb) đã được kiểm tra thực nghiệm và thấy có hiệu quả.</a:t>
            </a:r>
          </a:p>
        </p:txBody>
      </p:sp>
      <p:sp>
        <p:nvSpPr>
          <p:cNvPr id="4" name="Slide Number Placeholder 3"/>
          <p:cNvSpPr>
            <a:spLocks noGrp="1"/>
          </p:cNvSpPr>
          <p:nvPr>
            <p:ph type="sldNum" sz="quarter" idx="10"/>
          </p:nvPr>
        </p:nvSpPr>
        <p:spPr/>
        <p:txBody>
          <a:bodyPr/>
          <a:lstStyle/>
          <a:p>
            <a:fld id="{AFA3FED2-3D38-49B0-9A8F-08FF1B652C00}" type="slidenum">
              <a:rPr lang="en-US" smtClean="0"/>
              <a:t>23</a:t>
            </a:fld>
            <a:endParaRPr lang="en-US"/>
          </a:p>
        </p:txBody>
      </p:sp>
    </p:spTree>
    <p:extLst>
      <p:ext uri="{BB962C8B-B14F-4D97-AF65-F5344CB8AC3E}">
        <p14:creationId xmlns:p14="http://schemas.microsoft.com/office/powerpoint/2010/main" val="2257668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Trong bài</a:t>
            </a:r>
            <a:r>
              <a:rPr lang="en-US" baseline="0" smtClean="0"/>
              <a:t> sử dụng 5 layer CNN (3 layer tích chập – 1 layer fully connected – 1 layer classify).</a:t>
            </a:r>
          </a:p>
          <a:p>
            <a:r>
              <a:rPr lang="en-US" baseline="0" smtClean="0"/>
              <a:t>Sau khi hoàn tất bước pooling. Do tính chất ReLU là phi tuyến vì thế ta xem mỗi kênh đã được tách và xử lý tích chập sau bước này như 1 ảnh phổ đặc trưng. Từ ảnh phổ đặc trưng đó, ta tiếp tục chia ma trận phổ đồ làm hai kênh và thực hiện tích chập. Việc này khiến cho số lượng ảnh  phổ xử lý qua mỗi lớp tích chập ngày càng tăng nhưng kích thước lại ngày càng giảm.</a:t>
            </a:r>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24</a:t>
            </a:fld>
            <a:endParaRPr lang="en-US"/>
          </a:p>
        </p:txBody>
      </p:sp>
    </p:spTree>
    <p:extLst>
      <p:ext uri="{BB962C8B-B14F-4D97-AF65-F5344CB8AC3E}">
        <p14:creationId xmlns:p14="http://schemas.microsoft.com/office/powerpoint/2010/main" val="2455729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25</a:t>
            </a:fld>
            <a:endParaRPr lang="en-US"/>
          </a:p>
        </p:txBody>
      </p:sp>
    </p:spTree>
    <p:extLst>
      <p:ext uri="{BB962C8B-B14F-4D97-AF65-F5344CB8AC3E}">
        <p14:creationId xmlns:p14="http://schemas.microsoft.com/office/powerpoint/2010/main" val="1396713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26</a:t>
            </a:fld>
            <a:endParaRPr lang="en-US"/>
          </a:p>
        </p:txBody>
      </p:sp>
    </p:spTree>
    <p:extLst>
      <p:ext uri="{BB962C8B-B14F-4D97-AF65-F5344CB8AC3E}">
        <p14:creationId xmlns:p14="http://schemas.microsoft.com/office/powerpoint/2010/main" val="1646208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Rút</a:t>
            </a:r>
            <a:r>
              <a:rPr lang="en-US" baseline="0" smtClean="0"/>
              <a:t> trích âm thanh: các đoạn video của tội phạm gửi hoặc hội thoại giữa các đối tượng tình nghi dc rút trích âm thanh, từ đó giúp công an, thám tử nhận biết được đặc điểm môi trường diễn ra cuộc hội thoại, vị trí đối tượng, các tác nhân ngoại cảnh khác.</a:t>
            </a:r>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27</a:t>
            </a:fld>
            <a:endParaRPr lang="en-US"/>
          </a:p>
        </p:txBody>
      </p:sp>
    </p:spTree>
    <p:extLst>
      <p:ext uri="{BB962C8B-B14F-4D97-AF65-F5344CB8AC3E}">
        <p14:creationId xmlns:p14="http://schemas.microsoft.com/office/powerpoint/2010/main" val="4105699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28</a:t>
            </a:fld>
            <a:endParaRPr lang="en-US"/>
          </a:p>
        </p:txBody>
      </p:sp>
    </p:spTree>
    <p:extLst>
      <p:ext uri="{BB962C8B-B14F-4D97-AF65-F5344CB8AC3E}">
        <p14:creationId xmlns:p14="http://schemas.microsoft.com/office/powerpoint/2010/main" val="3217011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29</a:t>
            </a:fld>
            <a:endParaRPr lang="en-US"/>
          </a:p>
        </p:txBody>
      </p:sp>
    </p:spTree>
    <p:extLst>
      <p:ext uri="{BB962C8B-B14F-4D97-AF65-F5344CB8AC3E}">
        <p14:creationId xmlns:p14="http://schemas.microsoft.com/office/powerpoint/2010/main" val="798211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Âm</a:t>
            </a:r>
            <a:r>
              <a:rPr lang="en-US" baseline="0" smtClean="0"/>
              <a:t> thanh có rất nhiều đặc trưng khác nhau bao gồm tần số, bước sóng, chu kì, biên độ, vận tốc lan truyền,… tất cả các đặc trưng đó đều có thể được dung để nhận dạng và phân biệt các âm thanh với nhau.</a:t>
            </a:r>
          </a:p>
          <a:p>
            <a:r>
              <a:rPr lang="en-US" baseline="0" smtClean="0"/>
              <a:t>Trong tin học, người ta thường sử dụng đặc trưng mang đặc tính của sóng là tín hiệu (signal) để nhận dạng âm thanh vì đặc trưng này có thể bao hàm nhiều đặc trưng khác nhau từ đó hạn chế việc sử dụng quá nhiều đặc trưng trong việc nhận dạng.</a:t>
            </a:r>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3</a:t>
            </a:fld>
            <a:endParaRPr lang="en-US"/>
          </a:p>
        </p:txBody>
      </p:sp>
    </p:spTree>
    <p:extLst>
      <p:ext uri="{BB962C8B-B14F-4D97-AF65-F5344CB8AC3E}">
        <p14:creationId xmlns:p14="http://schemas.microsoft.com/office/powerpoint/2010/main" val="36554534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30</a:t>
            </a:fld>
            <a:endParaRPr lang="en-US"/>
          </a:p>
        </p:txBody>
      </p:sp>
    </p:spTree>
    <p:extLst>
      <p:ext uri="{BB962C8B-B14F-4D97-AF65-F5344CB8AC3E}">
        <p14:creationId xmlns:p14="http://schemas.microsoft.com/office/powerpoint/2010/main" val="2738471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31</a:t>
            </a:fld>
            <a:endParaRPr lang="en-US"/>
          </a:p>
        </p:txBody>
      </p:sp>
    </p:spTree>
    <p:extLst>
      <p:ext uri="{BB962C8B-B14F-4D97-AF65-F5344CB8AC3E}">
        <p14:creationId xmlns:p14="http://schemas.microsoft.com/office/powerpoint/2010/main" val="10066714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32</a:t>
            </a:fld>
            <a:endParaRPr lang="en-US"/>
          </a:p>
        </p:txBody>
      </p:sp>
    </p:spTree>
    <p:extLst>
      <p:ext uri="{BB962C8B-B14F-4D97-AF65-F5344CB8AC3E}">
        <p14:creationId xmlns:p14="http://schemas.microsoft.com/office/powerpoint/2010/main" val="4077385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33</a:t>
            </a:fld>
            <a:endParaRPr lang="en-US"/>
          </a:p>
        </p:txBody>
      </p:sp>
    </p:spTree>
    <p:extLst>
      <p:ext uri="{BB962C8B-B14F-4D97-AF65-F5344CB8AC3E}">
        <p14:creationId xmlns:p14="http://schemas.microsoft.com/office/powerpoint/2010/main" val="480539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34</a:t>
            </a:fld>
            <a:endParaRPr lang="en-US"/>
          </a:p>
        </p:txBody>
      </p:sp>
    </p:spTree>
    <p:extLst>
      <p:ext uri="{BB962C8B-B14F-4D97-AF65-F5344CB8AC3E}">
        <p14:creationId xmlns:p14="http://schemas.microsoft.com/office/powerpoint/2010/main" val="9637981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1D39CC-8574-4A92-9F55-213F1B95D231}" type="slidenum">
              <a:rPr lang="en-US" smtClean="0"/>
              <a:t>35</a:t>
            </a:fld>
            <a:endParaRPr lang="en-US"/>
          </a:p>
        </p:txBody>
      </p:sp>
    </p:spTree>
    <p:extLst>
      <p:ext uri="{BB962C8B-B14F-4D97-AF65-F5344CB8AC3E}">
        <p14:creationId xmlns:p14="http://schemas.microsoft.com/office/powerpoint/2010/main" val="1866053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Ý</a:t>
            </a:r>
            <a:r>
              <a:rPr lang="en-US" baseline="0" smtClean="0"/>
              <a:t> tưởng chính:  hi sinh một ít thông tin về tần số thấp trong miền tần số để thêm thông tin về thời gian. (thông tin ở đây là cường độ âm hay biên độ âm, độ lớn âm).</a:t>
            </a:r>
          </a:p>
          <a:p>
            <a:r>
              <a:rPr lang="en-US" baseline="0" smtClean="0"/>
              <a:t>Xử lý: sử dụng Gaussian Kernel trượt trên miền thời gian, thực hiện phép tích chập và sau đó áp dụng công thức fourier transform.</a:t>
            </a:r>
          </a:p>
          <a:p>
            <a:r>
              <a:rPr lang="en-US" baseline="0" smtClean="0"/>
              <a:t>Trade-off: trong việc chọn vị trí trượt và độ rộng hàm gauss:</a:t>
            </a:r>
          </a:p>
          <a:p>
            <a:pPr marL="228600" indent="-228600">
              <a:buAutoNum type="arabicPeriod"/>
            </a:pPr>
            <a:r>
              <a:rPr lang="en-US" baseline="0" smtClean="0"/>
              <a:t>Độ rộng hàm gauss càng lớn thì càng có thêm thông tin về tần số thấp nhưng mất thông tin về thời gian.</a:t>
            </a:r>
          </a:p>
          <a:p>
            <a:pPr marL="228600" indent="-228600">
              <a:buAutoNum type="arabicPeriod"/>
            </a:pPr>
            <a:r>
              <a:rPr lang="en-US" baseline="0" smtClean="0"/>
              <a:t>Độ rộng hàm gauss càng nhỏ thì mất thông tin về tần số thấp nhưng có thêm thông tin về thời gian.</a:t>
            </a:r>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4</a:t>
            </a:fld>
            <a:endParaRPr lang="en-US"/>
          </a:p>
        </p:txBody>
      </p:sp>
    </p:spTree>
    <p:extLst>
      <p:ext uri="{BB962C8B-B14F-4D97-AF65-F5344CB8AC3E}">
        <p14:creationId xmlns:p14="http://schemas.microsoft.com/office/powerpoint/2010/main" val="3590869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Giải thích</a:t>
            </a:r>
            <a:r>
              <a:rPr lang="en-US" baseline="0" smtClean="0"/>
              <a:t> spectrogram:</a:t>
            </a:r>
          </a:p>
          <a:p>
            <a:r>
              <a:rPr lang="en-US" baseline="0" smtClean="0"/>
              <a:t>Tần số thấp trong khoảng thời gian từ 0 – 0,6 các miền tần số hầu như đều có cùng 1 cường độ.</a:t>
            </a:r>
          </a:p>
          <a:p>
            <a:r>
              <a:rPr lang="en-US" baseline="0" smtClean="0"/>
              <a:t>Tần số từ 0.6 đến 1.2: xuất hiện ở một số tần số thấp các âm thanh có biên độ lớn hơn so với lúc ban đầu.</a:t>
            </a:r>
          </a:p>
          <a:p>
            <a:r>
              <a:rPr lang="en-US" baseline="0" smtClean="0"/>
              <a:t>Tần số từ 1.2 đến 1.8 xuất hiện cường độ cao cao dần khi tần số tăng dần trong miền thời gian.</a:t>
            </a:r>
            <a:endParaRPr lang="en-US" smtClean="0"/>
          </a:p>
          <a:p>
            <a:r>
              <a:rPr lang="en-US" smtClean="0"/>
              <a:t>x</a:t>
            </a:r>
            <a:r>
              <a:rPr lang="en-US" baseline="0" smtClean="0"/>
              <a:t> là biến số, xích ma là biểu thị độ rộng hàm gauss, xich ma lớn thì hàm gauss càng rộng</a:t>
            </a:r>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5</a:t>
            </a:fld>
            <a:endParaRPr lang="en-US"/>
          </a:p>
        </p:txBody>
      </p:sp>
    </p:spTree>
    <p:extLst>
      <p:ext uri="{BB962C8B-B14F-4D97-AF65-F5344CB8AC3E}">
        <p14:creationId xmlns:p14="http://schemas.microsoft.com/office/powerpoint/2010/main" val="2077375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6</a:t>
            </a:fld>
            <a:endParaRPr lang="en-US"/>
          </a:p>
        </p:txBody>
      </p:sp>
    </p:spTree>
    <p:extLst>
      <p:ext uri="{BB962C8B-B14F-4D97-AF65-F5344CB8AC3E}">
        <p14:creationId xmlns:p14="http://schemas.microsoft.com/office/powerpoint/2010/main" val="3805548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7</a:t>
            </a:fld>
            <a:endParaRPr lang="en-US"/>
          </a:p>
        </p:txBody>
      </p:sp>
    </p:spTree>
    <p:extLst>
      <p:ext uri="{BB962C8B-B14F-4D97-AF65-F5344CB8AC3E}">
        <p14:creationId xmlns:p14="http://schemas.microsoft.com/office/powerpoint/2010/main" val="4183145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8</a:t>
            </a:fld>
            <a:endParaRPr lang="en-US"/>
          </a:p>
        </p:txBody>
      </p:sp>
    </p:spTree>
    <p:extLst>
      <p:ext uri="{BB962C8B-B14F-4D97-AF65-F5344CB8AC3E}">
        <p14:creationId xmlns:p14="http://schemas.microsoft.com/office/powerpoint/2010/main" val="3115746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Input layer: Lớp</a:t>
            </a:r>
            <a:r>
              <a:rPr lang="en-US" baseline="0" smtClean="0"/>
              <a:t> tham số đầu vào</a:t>
            </a:r>
            <a:endParaRPr lang="en-US" baseline="0" smtClean="0"/>
          </a:p>
          <a:p>
            <a:r>
              <a:rPr lang="en-US" baseline="0" smtClean="0"/>
              <a:t>Output layer: Lớp trả về kết quả đầu ra</a:t>
            </a:r>
            <a:endParaRPr lang="en-US" baseline="0" smtClean="0"/>
          </a:p>
          <a:p>
            <a:r>
              <a:rPr lang="en-US" baseline="0" smtClean="0"/>
              <a:t>Trọng số liên kết w1,w2,w3,…: thể hiện độ mạnh của dữ liệu dùng điều chỉnh tham số đầu vào mỗi nơron</a:t>
            </a:r>
          </a:p>
          <a:p>
            <a:r>
              <a:rPr lang="en-US" baseline="0" smtClean="0"/>
              <a:t>Hàm tổng (hàm kết hợp tuyến tính): y = f(x) tính tổng trọng số của noron, cho biết độ mạnh, khả năng kích hoạt của nơron đó</a:t>
            </a:r>
          </a:p>
          <a:p>
            <a:r>
              <a:rPr lang="en-US" baseline="0" smtClean="0"/>
              <a:t>Hàm chuyển đổi: (hay hàm kích hoạt) cho phép xác định output của 1 nơron có được tham gia vào layer tiếp theo không. Một số hàm chuyển đổi: sigmoid, step (threshold), linear,…</a:t>
            </a:r>
          </a:p>
          <a:p>
            <a:r>
              <a:rPr lang="en-US" baseline="0" smtClean="0"/>
              <a:t>Lớp ẩn: 1 mạng nơ ron có thể có 1, 2, 3,… nhiều lớp, thông qua các lớp ẩn, ta có thể thu được kết quả output chính xác hơn.</a:t>
            </a:r>
            <a:endParaRPr lang="en-US" dirty="0"/>
          </a:p>
        </p:txBody>
      </p:sp>
      <p:sp>
        <p:nvSpPr>
          <p:cNvPr id="4" name="Slide Number Placeholder 3"/>
          <p:cNvSpPr>
            <a:spLocks noGrp="1"/>
          </p:cNvSpPr>
          <p:nvPr>
            <p:ph type="sldNum" sz="quarter" idx="10"/>
          </p:nvPr>
        </p:nvSpPr>
        <p:spPr/>
        <p:txBody>
          <a:bodyPr/>
          <a:lstStyle/>
          <a:p>
            <a:fld id="{AFA3FED2-3D38-49B0-9A8F-08FF1B652C00}" type="slidenum">
              <a:rPr lang="en-US" smtClean="0"/>
              <a:t>9</a:t>
            </a:fld>
            <a:endParaRPr lang="en-US"/>
          </a:p>
        </p:txBody>
      </p:sp>
    </p:spTree>
    <p:extLst>
      <p:ext uri="{BB962C8B-B14F-4D97-AF65-F5344CB8AC3E}">
        <p14:creationId xmlns:p14="http://schemas.microsoft.com/office/powerpoint/2010/main" val="4227313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4BF6DF-20A4-4D96-9DA6-C8E6C1FA2AFB}" type="datetime1">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41415-7C78-4EA2-A5F3-D6FBD5393740}" type="slidenum">
              <a:rPr lang="en-US" smtClean="0"/>
              <a:t>‹#›</a:t>
            </a:fld>
            <a:endParaRPr lang="en-US"/>
          </a:p>
        </p:txBody>
      </p:sp>
    </p:spTree>
    <p:extLst>
      <p:ext uri="{BB962C8B-B14F-4D97-AF65-F5344CB8AC3E}">
        <p14:creationId xmlns:p14="http://schemas.microsoft.com/office/powerpoint/2010/main" val="2441521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A6541D-CAF3-4F80-AB3D-2571D803E36C}" type="datetime1">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41415-7C78-4EA2-A5F3-D6FBD5393740}" type="slidenum">
              <a:rPr lang="en-US" smtClean="0"/>
              <a:t>‹#›</a:t>
            </a:fld>
            <a:endParaRPr lang="en-US"/>
          </a:p>
        </p:txBody>
      </p:sp>
    </p:spTree>
    <p:extLst>
      <p:ext uri="{BB962C8B-B14F-4D97-AF65-F5344CB8AC3E}">
        <p14:creationId xmlns:p14="http://schemas.microsoft.com/office/powerpoint/2010/main" val="1404263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D80210-0889-4039-9EFB-9E56D28F2B48}" type="datetime1">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41415-7C78-4EA2-A5F3-D6FBD5393740}" type="slidenum">
              <a:rPr lang="en-US" smtClean="0"/>
              <a:t>‹#›</a:t>
            </a:fld>
            <a:endParaRPr lang="en-US"/>
          </a:p>
        </p:txBody>
      </p:sp>
    </p:spTree>
    <p:extLst>
      <p:ext uri="{BB962C8B-B14F-4D97-AF65-F5344CB8AC3E}">
        <p14:creationId xmlns:p14="http://schemas.microsoft.com/office/powerpoint/2010/main" val="3701699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E4E3FC8-5431-4881-98B9-7991FCDECFFC}" type="datetimeFigureOut">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5CCE00-0B62-4470-8AA2-B4D1B5B92486}" type="slidenum">
              <a:rPr lang="en-US" smtClean="0"/>
              <a:t>‹#›</a:t>
            </a:fld>
            <a:endParaRPr lang="en-US"/>
          </a:p>
        </p:txBody>
      </p:sp>
    </p:spTree>
    <p:extLst>
      <p:ext uri="{BB962C8B-B14F-4D97-AF65-F5344CB8AC3E}">
        <p14:creationId xmlns:p14="http://schemas.microsoft.com/office/powerpoint/2010/main" val="316832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4E3FC8-5431-4881-98B9-7991FCDECFFC}" type="datetimeFigureOut">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5CCE00-0B62-4470-8AA2-B4D1B5B92486}" type="slidenum">
              <a:rPr lang="en-US" smtClean="0"/>
              <a:t>‹#›</a:t>
            </a:fld>
            <a:endParaRPr lang="en-US"/>
          </a:p>
        </p:txBody>
      </p:sp>
    </p:spTree>
    <p:extLst>
      <p:ext uri="{BB962C8B-B14F-4D97-AF65-F5344CB8AC3E}">
        <p14:creationId xmlns:p14="http://schemas.microsoft.com/office/powerpoint/2010/main" val="2109781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4E3FC8-5431-4881-98B9-7991FCDECFFC}" type="datetimeFigureOut">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5CCE00-0B62-4470-8AA2-B4D1B5B92486}" type="slidenum">
              <a:rPr lang="en-US" smtClean="0"/>
              <a:t>‹#›</a:t>
            </a:fld>
            <a:endParaRPr lang="en-US"/>
          </a:p>
        </p:txBody>
      </p:sp>
    </p:spTree>
    <p:extLst>
      <p:ext uri="{BB962C8B-B14F-4D97-AF65-F5344CB8AC3E}">
        <p14:creationId xmlns:p14="http://schemas.microsoft.com/office/powerpoint/2010/main" val="4222789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E4E3FC8-5431-4881-98B9-7991FCDECFFC}" type="datetimeFigureOut">
              <a:rPr lang="en-US" smtClean="0"/>
              <a:t>4/12/2017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5CCE00-0B62-4470-8AA2-B4D1B5B92486}" type="slidenum">
              <a:rPr lang="en-US" smtClean="0"/>
              <a:t>‹#›</a:t>
            </a:fld>
            <a:endParaRPr lang="en-US"/>
          </a:p>
        </p:txBody>
      </p:sp>
    </p:spTree>
    <p:extLst>
      <p:ext uri="{BB962C8B-B14F-4D97-AF65-F5344CB8AC3E}">
        <p14:creationId xmlns:p14="http://schemas.microsoft.com/office/powerpoint/2010/main" val="2316144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E4E3FC8-5431-4881-98B9-7991FCDECFFC}" type="datetimeFigureOut">
              <a:rPr lang="en-US" smtClean="0"/>
              <a:t>4/12/2017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5CCE00-0B62-4470-8AA2-B4D1B5B92486}" type="slidenum">
              <a:rPr lang="en-US" smtClean="0"/>
              <a:t>‹#›</a:t>
            </a:fld>
            <a:endParaRPr lang="en-US"/>
          </a:p>
        </p:txBody>
      </p:sp>
    </p:spTree>
    <p:extLst>
      <p:ext uri="{BB962C8B-B14F-4D97-AF65-F5344CB8AC3E}">
        <p14:creationId xmlns:p14="http://schemas.microsoft.com/office/powerpoint/2010/main" val="2016308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E4E3FC8-5431-4881-98B9-7991FCDECFFC}" type="datetimeFigureOut">
              <a:rPr lang="en-US" smtClean="0"/>
              <a:t>4/12/2017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5CCE00-0B62-4470-8AA2-B4D1B5B92486}" type="slidenum">
              <a:rPr lang="en-US" smtClean="0"/>
              <a:t>‹#›</a:t>
            </a:fld>
            <a:endParaRPr lang="en-US"/>
          </a:p>
        </p:txBody>
      </p:sp>
    </p:spTree>
    <p:extLst>
      <p:ext uri="{BB962C8B-B14F-4D97-AF65-F5344CB8AC3E}">
        <p14:creationId xmlns:p14="http://schemas.microsoft.com/office/powerpoint/2010/main" val="1434332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4E3FC8-5431-4881-98B9-7991FCDECFFC}" type="datetimeFigureOut">
              <a:rPr lang="en-US" smtClean="0"/>
              <a:t>4/12/2017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5CCE00-0B62-4470-8AA2-B4D1B5B92486}" type="slidenum">
              <a:rPr lang="en-US" smtClean="0"/>
              <a:t>‹#›</a:t>
            </a:fld>
            <a:endParaRPr lang="en-US"/>
          </a:p>
        </p:txBody>
      </p:sp>
    </p:spTree>
    <p:extLst>
      <p:ext uri="{BB962C8B-B14F-4D97-AF65-F5344CB8AC3E}">
        <p14:creationId xmlns:p14="http://schemas.microsoft.com/office/powerpoint/2010/main" val="21299324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4E3FC8-5431-4881-98B9-7991FCDECFFC}" type="datetimeFigureOut">
              <a:rPr lang="en-US" smtClean="0"/>
              <a:t>4/12/2017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5CCE00-0B62-4470-8AA2-B4D1B5B92486}" type="slidenum">
              <a:rPr lang="en-US" smtClean="0"/>
              <a:t>‹#›</a:t>
            </a:fld>
            <a:endParaRPr lang="en-US"/>
          </a:p>
        </p:txBody>
      </p:sp>
    </p:spTree>
    <p:extLst>
      <p:ext uri="{BB962C8B-B14F-4D97-AF65-F5344CB8AC3E}">
        <p14:creationId xmlns:p14="http://schemas.microsoft.com/office/powerpoint/2010/main" val="2929610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8225AB-E345-4395-ADF9-DA607C64A0E7}" type="datetime1">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41415-7C78-4EA2-A5F3-D6FBD5393740}" type="slidenum">
              <a:rPr lang="en-US" smtClean="0"/>
              <a:t>‹#›</a:t>
            </a:fld>
            <a:endParaRPr lang="en-US"/>
          </a:p>
        </p:txBody>
      </p:sp>
    </p:spTree>
    <p:extLst>
      <p:ext uri="{BB962C8B-B14F-4D97-AF65-F5344CB8AC3E}">
        <p14:creationId xmlns:p14="http://schemas.microsoft.com/office/powerpoint/2010/main" val="2151084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4E3FC8-5431-4881-98B9-7991FCDECFFC}" type="datetimeFigureOut">
              <a:rPr lang="en-US" smtClean="0"/>
              <a:t>4/12/2017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5CCE00-0B62-4470-8AA2-B4D1B5B92486}" type="slidenum">
              <a:rPr lang="en-US" smtClean="0"/>
              <a:t>‹#›</a:t>
            </a:fld>
            <a:endParaRPr lang="en-US"/>
          </a:p>
        </p:txBody>
      </p:sp>
    </p:spTree>
    <p:extLst>
      <p:ext uri="{BB962C8B-B14F-4D97-AF65-F5344CB8AC3E}">
        <p14:creationId xmlns:p14="http://schemas.microsoft.com/office/powerpoint/2010/main" val="3885941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4E3FC8-5431-4881-98B9-7991FCDECFFC}" type="datetimeFigureOut">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5CCE00-0B62-4470-8AA2-B4D1B5B92486}" type="slidenum">
              <a:rPr lang="en-US" smtClean="0"/>
              <a:t>‹#›</a:t>
            </a:fld>
            <a:endParaRPr lang="en-US"/>
          </a:p>
        </p:txBody>
      </p:sp>
    </p:spTree>
    <p:extLst>
      <p:ext uri="{BB962C8B-B14F-4D97-AF65-F5344CB8AC3E}">
        <p14:creationId xmlns:p14="http://schemas.microsoft.com/office/powerpoint/2010/main" val="26173893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4E3FC8-5431-4881-98B9-7991FCDECFFC}" type="datetimeFigureOut">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5CCE00-0B62-4470-8AA2-B4D1B5B92486}" type="slidenum">
              <a:rPr lang="en-US" smtClean="0"/>
              <a:t>‹#›</a:t>
            </a:fld>
            <a:endParaRPr lang="en-US"/>
          </a:p>
        </p:txBody>
      </p:sp>
    </p:spTree>
    <p:extLst>
      <p:ext uri="{BB962C8B-B14F-4D97-AF65-F5344CB8AC3E}">
        <p14:creationId xmlns:p14="http://schemas.microsoft.com/office/powerpoint/2010/main" val="30551216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CDDBC06-E414-4026-8839-98085019D017}" type="datetimeFigureOut">
              <a:rPr lang="en-US" smtClean="0">
                <a:solidFill>
                  <a:prstClr val="black">
                    <a:tint val="75000"/>
                  </a:prstClr>
                </a:solidFill>
              </a:rPr>
              <a:pPr/>
              <a:t>4/12/2017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5741415-7C78-4EA2-A5F3-D6FBD53937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786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DDBC06-E414-4026-8839-98085019D017}" type="datetimeFigureOut">
              <a:rPr lang="en-US" smtClean="0">
                <a:solidFill>
                  <a:prstClr val="black">
                    <a:tint val="75000"/>
                  </a:prstClr>
                </a:solidFill>
              </a:rPr>
              <a:pPr/>
              <a:t>4/12/2017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5741415-7C78-4EA2-A5F3-D6FBD53937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9642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DDBC06-E414-4026-8839-98085019D017}" type="datetimeFigureOut">
              <a:rPr lang="en-US" smtClean="0">
                <a:solidFill>
                  <a:prstClr val="black">
                    <a:tint val="75000"/>
                  </a:prstClr>
                </a:solidFill>
              </a:rPr>
              <a:pPr/>
              <a:t>4/12/2017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5741415-7C78-4EA2-A5F3-D6FBD53937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1378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CDDBC06-E414-4026-8839-98085019D017}" type="datetimeFigureOut">
              <a:rPr lang="en-US" smtClean="0">
                <a:solidFill>
                  <a:prstClr val="black">
                    <a:tint val="75000"/>
                  </a:prstClr>
                </a:solidFill>
              </a:rPr>
              <a:pPr/>
              <a:t>4/12/2017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5741415-7C78-4EA2-A5F3-D6FBD53937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6569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CDDBC06-E414-4026-8839-98085019D017}" type="datetimeFigureOut">
              <a:rPr lang="en-US" smtClean="0">
                <a:solidFill>
                  <a:prstClr val="black">
                    <a:tint val="75000"/>
                  </a:prstClr>
                </a:solidFill>
              </a:rPr>
              <a:pPr/>
              <a:t>4/12/2017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5741415-7C78-4EA2-A5F3-D6FBD53937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7592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CDDBC06-E414-4026-8839-98085019D017}" type="datetimeFigureOut">
              <a:rPr lang="en-US" smtClean="0">
                <a:solidFill>
                  <a:prstClr val="black">
                    <a:tint val="75000"/>
                  </a:prstClr>
                </a:solidFill>
              </a:rPr>
              <a:pPr/>
              <a:t>4/12/2017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5741415-7C78-4EA2-A5F3-D6FBD53937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688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DDBC06-E414-4026-8839-98085019D017}" type="datetimeFigureOut">
              <a:rPr lang="en-US" smtClean="0">
                <a:solidFill>
                  <a:prstClr val="black">
                    <a:tint val="75000"/>
                  </a:prstClr>
                </a:solidFill>
              </a:rPr>
              <a:pPr/>
              <a:t>4/12/2017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5741415-7C78-4EA2-A5F3-D6FBD53937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8737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A9E55F-A772-4FCA-B755-82444646950B}" type="datetime1">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41415-7C78-4EA2-A5F3-D6FBD5393740}" type="slidenum">
              <a:rPr lang="en-US" smtClean="0"/>
              <a:t>‹#›</a:t>
            </a:fld>
            <a:endParaRPr lang="en-US"/>
          </a:p>
        </p:txBody>
      </p:sp>
    </p:spTree>
    <p:extLst>
      <p:ext uri="{BB962C8B-B14F-4D97-AF65-F5344CB8AC3E}">
        <p14:creationId xmlns:p14="http://schemas.microsoft.com/office/powerpoint/2010/main" val="3998140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DDBC06-E414-4026-8839-98085019D017}" type="datetimeFigureOut">
              <a:rPr lang="en-US" smtClean="0">
                <a:solidFill>
                  <a:prstClr val="black">
                    <a:tint val="75000"/>
                  </a:prstClr>
                </a:solidFill>
              </a:rPr>
              <a:pPr/>
              <a:t>4/12/2017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5741415-7C78-4EA2-A5F3-D6FBD53937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006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DDBC06-E414-4026-8839-98085019D017}" type="datetimeFigureOut">
              <a:rPr lang="en-US" smtClean="0">
                <a:solidFill>
                  <a:prstClr val="black">
                    <a:tint val="75000"/>
                  </a:prstClr>
                </a:solidFill>
              </a:rPr>
              <a:pPr/>
              <a:t>4/12/2017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5741415-7C78-4EA2-A5F3-D6FBD53937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7801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DDBC06-E414-4026-8839-98085019D017}" type="datetimeFigureOut">
              <a:rPr lang="en-US" smtClean="0">
                <a:solidFill>
                  <a:prstClr val="black">
                    <a:tint val="75000"/>
                  </a:prstClr>
                </a:solidFill>
              </a:rPr>
              <a:pPr/>
              <a:t>4/12/2017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5741415-7C78-4EA2-A5F3-D6FBD53937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7632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DDBC06-E414-4026-8839-98085019D017}" type="datetimeFigureOut">
              <a:rPr lang="en-US" smtClean="0">
                <a:solidFill>
                  <a:prstClr val="black">
                    <a:tint val="75000"/>
                  </a:prstClr>
                </a:solidFill>
              </a:rPr>
              <a:pPr/>
              <a:t>4/12/2017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5741415-7C78-4EA2-A5F3-D6FBD53937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4783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C142AED-B6C6-4CC2-8A3B-B3E59F589656}" type="datetime1">
              <a:rPr lang="en-US" smtClean="0"/>
              <a:t>4/12/2017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741415-7C78-4EA2-A5F3-D6FBD5393740}" type="slidenum">
              <a:rPr lang="en-US" smtClean="0"/>
              <a:t>‹#›</a:t>
            </a:fld>
            <a:endParaRPr lang="en-US"/>
          </a:p>
        </p:txBody>
      </p:sp>
    </p:spTree>
    <p:extLst>
      <p:ext uri="{BB962C8B-B14F-4D97-AF65-F5344CB8AC3E}">
        <p14:creationId xmlns:p14="http://schemas.microsoft.com/office/powerpoint/2010/main" val="2737192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52B642E-8EDC-4B0A-B903-4769F6BD6461}" type="datetime1">
              <a:rPr lang="en-US" smtClean="0"/>
              <a:t>4/12/2017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741415-7C78-4EA2-A5F3-D6FBD5393740}" type="slidenum">
              <a:rPr lang="en-US" smtClean="0"/>
              <a:t>‹#›</a:t>
            </a:fld>
            <a:endParaRPr lang="en-US"/>
          </a:p>
        </p:txBody>
      </p:sp>
    </p:spTree>
    <p:extLst>
      <p:ext uri="{BB962C8B-B14F-4D97-AF65-F5344CB8AC3E}">
        <p14:creationId xmlns:p14="http://schemas.microsoft.com/office/powerpoint/2010/main" val="3186952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FE8333-4A1C-479F-815F-23CA9688008C}" type="datetime1">
              <a:rPr lang="en-US" smtClean="0"/>
              <a:t>4/12/2017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741415-7C78-4EA2-A5F3-D6FBD5393740}" type="slidenum">
              <a:rPr lang="en-US" smtClean="0"/>
              <a:t>‹#›</a:t>
            </a:fld>
            <a:endParaRPr lang="en-US"/>
          </a:p>
        </p:txBody>
      </p:sp>
    </p:spTree>
    <p:extLst>
      <p:ext uri="{BB962C8B-B14F-4D97-AF65-F5344CB8AC3E}">
        <p14:creationId xmlns:p14="http://schemas.microsoft.com/office/powerpoint/2010/main" val="4239910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CA42A-1079-4A5B-A3F9-4528974C3F4D}" type="datetime1">
              <a:rPr lang="en-US" smtClean="0"/>
              <a:t>4/12/2017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741415-7C78-4EA2-A5F3-D6FBD5393740}" type="slidenum">
              <a:rPr lang="en-US" smtClean="0"/>
              <a:t>‹#›</a:t>
            </a:fld>
            <a:endParaRPr lang="en-US"/>
          </a:p>
        </p:txBody>
      </p:sp>
    </p:spTree>
    <p:extLst>
      <p:ext uri="{BB962C8B-B14F-4D97-AF65-F5344CB8AC3E}">
        <p14:creationId xmlns:p14="http://schemas.microsoft.com/office/powerpoint/2010/main" val="2769288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BE89BE-57DB-4AC6-B116-D3176C1B18FC}" type="datetime1">
              <a:rPr lang="en-US" smtClean="0"/>
              <a:t>4/12/2017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741415-7C78-4EA2-A5F3-D6FBD5393740}" type="slidenum">
              <a:rPr lang="en-US" smtClean="0"/>
              <a:t>‹#›</a:t>
            </a:fld>
            <a:endParaRPr lang="en-US"/>
          </a:p>
        </p:txBody>
      </p:sp>
    </p:spTree>
    <p:extLst>
      <p:ext uri="{BB962C8B-B14F-4D97-AF65-F5344CB8AC3E}">
        <p14:creationId xmlns:p14="http://schemas.microsoft.com/office/powerpoint/2010/main" val="4257200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B72898-9E77-408E-B33A-198C8323011C}" type="datetime1">
              <a:rPr lang="en-US" smtClean="0"/>
              <a:t>4/12/2017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741415-7C78-4EA2-A5F3-D6FBD5393740}" type="slidenum">
              <a:rPr lang="en-US" smtClean="0"/>
              <a:t>‹#›</a:t>
            </a:fld>
            <a:endParaRPr lang="en-US"/>
          </a:p>
        </p:txBody>
      </p:sp>
    </p:spTree>
    <p:extLst>
      <p:ext uri="{BB962C8B-B14F-4D97-AF65-F5344CB8AC3E}">
        <p14:creationId xmlns:p14="http://schemas.microsoft.com/office/powerpoint/2010/main" val="3377558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421FFA-4E98-4350-A892-06105A673F19}" type="datetime1">
              <a:rPr lang="en-US" smtClean="0"/>
              <a:t>4/12/2017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741415-7C78-4EA2-A5F3-D6FBD5393740}" type="slidenum">
              <a:rPr lang="en-US" smtClean="0"/>
              <a:t>‹#›</a:t>
            </a:fld>
            <a:endParaRPr lang="en-US"/>
          </a:p>
        </p:txBody>
      </p:sp>
    </p:spTree>
    <p:extLst>
      <p:ext uri="{BB962C8B-B14F-4D97-AF65-F5344CB8AC3E}">
        <p14:creationId xmlns:p14="http://schemas.microsoft.com/office/powerpoint/2010/main" val="1042032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alphaModFix amt="50000"/>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smtClean="0"/>
              <a:t>III. VAI TRÒ CỦA CHÂN LÝ VỚI THỰC TIỄN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4E3FC8-5431-4881-98B9-7991FCDECFFC}" type="datetimeFigureOut">
              <a:rPr lang="en-US" smtClean="0"/>
              <a:t>4/12/2017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5CCE00-0B62-4470-8AA2-B4D1B5B92486}" type="slidenum">
              <a:rPr lang="en-US" smtClean="0"/>
              <a:t>‹#›</a:t>
            </a:fld>
            <a:endParaRPr lang="en-US"/>
          </a:p>
        </p:txBody>
      </p:sp>
    </p:spTree>
    <p:extLst>
      <p:ext uri="{BB962C8B-B14F-4D97-AF65-F5344CB8AC3E}">
        <p14:creationId xmlns:p14="http://schemas.microsoft.com/office/powerpoint/2010/main" val="34500742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ctr" defTabSz="914400" rtl="0" eaLnBrk="1" latinLnBrk="0" hangingPunct="1">
        <a:lnSpc>
          <a:spcPct val="90000"/>
        </a:lnSpc>
        <a:spcBef>
          <a:spcPct val="0"/>
        </a:spcBef>
        <a:buNone/>
        <a:defRPr sz="4400"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DDBC06-E414-4026-8839-98085019D017}" type="datetimeFigureOut">
              <a:rPr lang="en-US" smtClean="0">
                <a:solidFill>
                  <a:prstClr val="black">
                    <a:tint val="75000"/>
                  </a:prstClr>
                </a:solidFill>
              </a:rPr>
              <a:pPr/>
              <a:t>4/12/2017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741415-7C78-4EA2-A5F3-D6FBD53937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60884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12.png"/><Relationship Id="rId4" Type="http://schemas.openxmlformats.org/officeDocument/2006/relationships/image" Target="../media/image5.gif"/></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notesSlide" Target="../notesSlides/notesSlide16.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wmf"/><Relationship Id="rId5" Type="http://schemas.openxmlformats.org/officeDocument/2006/relationships/oleObject" Target="../embeddings/oleObject1.bin"/><Relationship Id="rId4" Type="http://schemas.openxmlformats.org/officeDocument/2006/relationships/image" Target="../media/image5.gif"/></Relationships>
</file>

<file path=ppt/slides/_rels/slide1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1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0" y="0"/>
            <a:ext cx="9144000" cy="5093702"/>
          </a:xfrm>
          <a:prstGeom prst="rect">
            <a:avLst/>
          </a:prstGeom>
          <a:noFill/>
        </p:spPr>
        <p:txBody>
          <a:bodyPr wrap="square" rtlCol="0">
            <a:spAutoFit/>
          </a:bodyPr>
          <a:lstStyle/>
          <a:p>
            <a:pPr algn="ctr"/>
            <a:r>
              <a:rPr lang="en-US" sz="6500" b="1" smtClean="0">
                <a:ln w="22225">
                  <a:solidFill>
                    <a:srgbClr val="F79646">
                      <a:lumMod val="75000"/>
                    </a:srgbClr>
                  </a:solidFill>
                  <a:prstDash val="solid"/>
                </a:ln>
                <a:solidFill>
                  <a:srgbClr val="F79646">
                    <a:lumMod val="60000"/>
                    <a:lumOff val="40000"/>
                  </a:srgbClr>
                </a:solidFill>
                <a:effectLst>
                  <a:outerShdw blurRad="50800" dist="38100" algn="l" rotWithShape="0">
                    <a:prstClr val="black">
                      <a:alpha val="40000"/>
                    </a:prstClr>
                  </a:outerShdw>
                </a:effectLst>
                <a:ea typeface="Verdana" pitchFamily="34" charset="0"/>
                <a:cs typeface="Verdana" pitchFamily="34" charset="0"/>
              </a:rPr>
              <a:t>NHẬN DẠNG ÂM THANH  DÙNG </a:t>
            </a:r>
          </a:p>
          <a:p>
            <a:pPr algn="ctr"/>
            <a:r>
              <a:rPr lang="en-US" sz="6500" b="1" smtClean="0">
                <a:ln w="22225">
                  <a:solidFill>
                    <a:srgbClr val="F79646">
                      <a:lumMod val="75000"/>
                    </a:srgbClr>
                  </a:solidFill>
                  <a:prstDash val="solid"/>
                </a:ln>
                <a:solidFill>
                  <a:srgbClr val="F79646">
                    <a:lumMod val="60000"/>
                    <a:lumOff val="40000"/>
                  </a:srgbClr>
                </a:solidFill>
                <a:effectLst>
                  <a:outerShdw blurRad="50800" dist="38100" algn="l" rotWithShape="0">
                    <a:prstClr val="black">
                      <a:alpha val="40000"/>
                    </a:prstClr>
                  </a:outerShdw>
                </a:effectLst>
                <a:ea typeface="Verdana" pitchFamily="34" charset="0"/>
                <a:cs typeface="Verdana" pitchFamily="34" charset="0"/>
              </a:rPr>
              <a:t>			NEURAL </a:t>
            </a:r>
          </a:p>
          <a:p>
            <a:pPr algn="r"/>
            <a:r>
              <a:rPr lang="en-US" sz="6500" b="1" smtClean="0">
                <a:ln w="22225">
                  <a:solidFill>
                    <a:srgbClr val="F79646">
                      <a:lumMod val="75000"/>
                    </a:srgbClr>
                  </a:solidFill>
                  <a:prstDash val="solid"/>
                </a:ln>
                <a:solidFill>
                  <a:srgbClr val="F79646">
                    <a:lumMod val="60000"/>
                    <a:lumOff val="40000"/>
                  </a:srgbClr>
                </a:solidFill>
                <a:effectLst>
                  <a:outerShdw blurRad="50800" dist="38100" algn="l" rotWithShape="0">
                    <a:prstClr val="black">
                      <a:alpha val="40000"/>
                    </a:prstClr>
                  </a:outerShdw>
                </a:effectLst>
                <a:ea typeface="Verdana" pitchFamily="34" charset="0"/>
                <a:cs typeface="Verdana" pitchFamily="34" charset="0"/>
              </a:rPr>
              <a:t>NETWORK</a:t>
            </a:r>
          </a:p>
          <a:p>
            <a:pPr algn="r"/>
            <a:endParaRPr lang="en-US" sz="6500" b="1" smtClean="0">
              <a:ln w="22225">
                <a:solidFill>
                  <a:srgbClr val="F79646">
                    <a:lumMod val="75000"/>
                  </a:srgbClr>
                </a:solidFill>
                <a:prstDash val="solid"/>
              </a:ln>
              <a:solidFill>
                <a:srgbClr val="F79646">
                  <a:lumMod val="60000"/>
                  <a:lumOff val="40000"/>
                </a:srgbClr>
              </a:solidFill>
              <a:effectLst>
                <a:outerShdw blurRad="50800" dist="38100" algn="l" rotWithShape="0">
                  <a:prstClr val="black">
                    <a:alpha val="40000"/>
                  </a:prstClr>
                </a:outerShdw>
              </a:effectLst>
              <a:ea typeface="Verdana" pitchFamily="34" charset="0"/>
              <a:cs typeface="Verdana" pitchFamily="34" charset="0"/>
            </a:endParaRPr>
          </a:p>
        </p:txBody>
      </p:sp>
      <p:sp>
        <p:nvSpPr>
          <p:cNvPr id="8" name="TextBox 7"/>
          <p:cNvSpPr txBox="1"/>
          <p:nvPr/>
        </p:nvSpPr>
        <p:spPr>
          <a:xfrm>
            <a:off x="2628900" y="6184900"/>
            <a:ext cx="5105400" cy="523220"/>
          </a:xfrm>
          <a:prstGeom prst="rect">
            <a:avLst/>
          </a:prstGeom>
          <a:noFill/>
        </p:spPr>
        <p:txBody>
          <a:bodyPr wrap="square" rtlCol="0">
            <a:spAutoFit/>
          </a:bodyPr>
          <a:lstStyle/>
          <a:p>
            <a:pPr algn="ctr"/>
            <a:r>
              <a:rPr lang="en-US" sz="1400" err="1" smtClean="0">
                <a:solidFill>
                  <a:prstClr val="black"/>
                </a:solidFill>
                <a:latin typeface="Verdana" pitchFamily="34" charset="0"/>
                <a:ea typeface="Verdana" pitchFamily="34" charset="0"/>
                <a:cs typeface="Verdana" pitchFamily="34" charset="0"/>
              </a:rPr>
              <a:t>Khoa</a:t>
            </a:r>
            <a:r>
              <a:rPr lang="en-US" sz="1400" smtClean="0">
                <a:solidFill>
                  <a:prstClr val="black"/>
                </a:solidFill>
                <a:latin typeface="Verdana" pitchFamily="34" charset="0"/>
                <a:ea typeface="Verdana" pitchFamily="34" charset="0"/>
                <a:cs typeface="Verdana" pitchFamily="34" charset="0"/>
              </a:rPr>
              <a:t> </a:t>
            </a:r>
            <a:r>
              <a:rPr lang="en-US" sz="1400" err="1" smtClean="0">
                <a:solidFill>
                  <a:prstClr val="black"/>
                </a:solidFill>
                <a:latin typeface="Verdana" pitchFamily="34" charset="0"/>
                <a:ea typeface="Verdana" pitchFamily="34" charset="0"/>
                <a:cs typeface="Verdana" pitchFamily="34" charset="0"/>
              </a:rPr>
              <a:t>Công</a:t>
            </a:r>
            <a:r>
              <a:rPr lang="en-US" sz="1400" smtClean="0">
                <a:solidFill>
                  <a:prstClr val="black"/>
                </a:solidFill>
                <a:latin typeface="Verdana" pitchFamily="34" charset="0"/>
                <a:ea typeface="Verdana" pitchFamily="34" charset="0"/>
                <a:cs typeface="Verdana" pitchFamily="34" charset="0"/>
              </a:rPr>
              <a:t> </a:t>
            </a:r>
            <a:r>
              <a:rPr lang="en-US" sz="1400" err="1" smtClean="0">
                <a:solidFill>
                  <a:prstClr val="black"/>
                </a:solidFill>
                <a:latin typeface="Verdana" pitchFamily="34" charset="0"/>
                <a:ea typeface="Verdana" pitchFamily="34" charset="0"/>
                <a:cs typeface="Verdana" pitchFamily="34" charset="0"/>
              </a:rPr>
              <a:t>Nghệ</a:t>
            </a:r>
            <a:r>
              <a:rPr lang="en-US" sz="1400" smtClean="0">
                <a:solidFill>
                  <a:prstClr val="black"/>
                </a:solidFill>
                <a:latin typeface="Verdana" pitchFamily="34" charset="0"/>
                <a:ea typeface="Verdana" pitchFamily="34" charset="0"/>
                <a:cs typeface="Verdana" pitchFamily="34" charset="0"/>
              </a:rPr>
              <a:t> </a:t>
            </a:r>
            <a:r>
              <a:rPr lang="en-US" sz="1400" err="1" smtClean="0">
                <a:solidFill>
                  <a:prstClr val="black"/>
                </a:solidFill>
                <a:latin typeface="Verdana" pitchFamily="34" charset="0"/>
                <a:ea typeface="Verdana" pitchFamily="34" charset="0"/>
                <a:cs typeface="Verdana" pitchFamily="34" charset="0"/>
              </a:rPr>
              <a:t>Thông</a:t>
            </a:r>
            <a:r>
              <a:rPr lang="en-US" sz="1400" smtClean="0">
                <a:solidFill>
                  <a:prstClr val="black"/>
                </a:solidFill>
                <a:latin typeface="Verdana" pitchFamily="34" charset="0"/>
                <a:ea typeface="Verdana" pitchFamily="34" charset="0"/>
                <a:cs typeface="Verdana" pitchFamily="34" charset="0"/>
              </a:rPr>
              <a:t> Tin</a:t>
            </a:r>
          </a:p>
          <a:p>
            <a:pPr algn="ctr"/>
            <a:r>
              <a:rPr lang="en-US" sz="1400" err="1" smtClean="0">
                <a:solidFill>
                  <a:prstClr val="black"/>
                </a:solidFill>
                <a:latin typeface="Verdana" pitchFamily="34" charset="0"/>
                <a:ea typeface="Verdana" pitchFamily="34" charset="0"/>
                <a:cs typeface="Verdana" pitchFamily="34" charset="0"/>
              </a:rPr>
              <a:t>Đại</a:t>
            </a:r>
            <a:r>
              <a:rPr lang="en-US" sz="1400" smtClean="0">
                <a:solidFill>
                  <a:prstClr val="black"/>
                </a:solidFill>
                <a:latin typeface="Verdana" pitchFamily="34" charset="0"/>
                <a:ea typeface="Verdana" pitchFamily="34" charset="0"/>
                <a:cs typeface="Verdana" pitchFamily="34" charset="0"/>
              </a:rPr>
              <a:t> </a:t>
            </a:r>
            <a:r>
              <a:rPr lang="en-US" sz="1400" err="1" smtClean="0">
                <a:solidFill>
                  <a:prstClr val="black"/>
                </a:solidFill>
                <a:latin typeface="Verdana" pitchFamily="34" charset="0"/>
                <a:ea typeface="Verdana" pitchFamily="34" charset="0"/>
                <a:cs typeface="Verdana" pitchFamily="34" charset="0"/>
              </a:rPr>
              <a:t>học</a:t>
            </a:r>
            <a:r>
              <a:rPr lang="en-US" sz="1400" smtClean="0">
                <a:solidFill>
                  <a:prstClr val="black"/>
                </a:solidFill>
                <a:latin typeface="Verdana" pitchFamily="34" charset="0"/>
                <a:ea typeface="Verdana" pitchFamily="34" charset="0"/>
                <a:cs typeface="Verdana" pitchFamily="34" charset="0"/>
              </a:rPr>
              <a:t> </a:t>
            </a:r>
            <a:r>
              <a:rPr lang="en-US" sz="1400" err="1" smtClean="0">
                <a:solidFill>
                  <a:prstClr val="black"/>
                </a:solidFill>
                <a:latin typeface="Verdana" pitchFamily="34" charset="0"/>
                <a:ea typeface="Verdana" pitchFamily="34" charset="0"/>
                <a:cs typeface="Verdana" pitchFamily="34" charset="0"/>
              </a:rPr>
              <a:t>Khoa</a:t>
            </a:r>
            <a:r>
              <a:rPr lang="en-US" sz="1400" smtClean="0">
                <a:solidFill>
                  <a:prstClr val="black"/>
                </a:solidFill>
                <a:latin typeface="Verdana" pitchFamily="34" charset="0"/>
                <a:ea typeface="Verdana" pitchFamily="34" charset="0"/>
                <a:cs typeface="Verdana" pitchFamily="34" charset="0"/>
              </a:rPr>
              <a:t> </a:t>
            </a:r>
            <a:r>
              <a:rPr lang="en-US" sz="1400" err="1" smtClean="0">
                <a:solidFill>
                  <a:prstClr val="black"/>
                </a:solidFill>
                <a:latin typeface="Verdana" pitchFamily="34" charset="0"/>
                <a:ea typeface="Verdana" pitchFamily="34" charset="0"/>
                <a:cs typeface="Verdana" pitchFamily="34" charset="0"/>
              </a:rPr>
              <a:t>Học</a:t>
            </a:r>
            <a:r>
              <a:rPr lang="en-US" sz="1400" smtClean="0">
                <a:solidFill>
                  <a:prstClr val="black"/>
                </a:solidFill>
                <a:latin typeface="Verdana" pitchFamily="34" charset="0"/>
                <a:ea typeface="Verdana" pitchFamily="34" charset="0"/>
                <a:cs typeface="Verdana" pitchFamily="34" charset="0"/>
              </a:rPr>
              <a:t> </a:t>
            </a:r>
            <a:r>
              <a:rPr lang="en-US" sz="1400" err="1" smtClean="0">
                <a:solidFill>
                  <a:prstClr val="black"/>
                </a:solidFill>
                <a:latin typeface="Verdana" pitchFamily="34" charset="0"/>
                <a:ea typeface="Verdana" pitchFamily="34" charset="0"/>
                <a:cs typeface="Verdana" pitchFamily="34" charset="0"/>
              </a:rPr>
              <a:t>Tự</a:t>
            </a:r>
            <a:r>
              <a:rPr lang="en-US" sz="1400" smtClean="0">
                <a:solidFill>
                  <a:prstClr val="black"/>
                </a:solidFill>
                <a:latin typeface="Verdana" pitchFamily="34" charset="0"/>
                <a:ea typeface="Verdana" pitchFamily="34" charset="0"/>
                <a:cs typeface="Verdana" pitchFamily="34" charset="0"/>
              </a:rPr>
              <a:t> Nhiên</a:t>
            </a:r>
            <a:endParaRPr lang="en-US" sz="1400">
              <a:solidFill>
                <a:prstClr val="black"/>
              </a:solidFill>
              <a:latin typeface="Verdana" pitchFamily="34" charset="0"/>
              <a:ea typeface="Verdana" pitchFamily="34" charset="0"/>
              <a:cs typeface="Verdana" pitchFamily="34" charset="0"/>
            </a:endParaRPr>
          </a:p>
        </p:txBody>
      </p:sp>
      <p:sp>
        <p:nvSpPr>
          <p:cNvPr id="10" name="TextBox 9"/>
          <p:cNvSpPr txBox="1"/>
          <p:nvPr/>
        </p:nvSpPr>
        <p:spPr>
          <a:xfrm>
            <a:off x="4089400" y="3962400"/>
            <a:ext cx="5054600" cy="492443"/>
          </a:xfrm>
          <a:prstGeom prst="rect">
            <a:avLst/>
          </a:prstGeom>
          <a:noFill/>
        </p:spPr>
        <p:txBody>
          <a:bodyPr wrap="square" rtlCol="0">
            <a:spAutoFit/>
          </a:bodyPr>
          <a:lstStyle/>
          <a:p>
            <a:pPr algn="r"/>
            <a:r>
              <a:rPr lang="en-US" sz="2600" b="1" smtClean="0">
                <a:ln w="9525">
                  <a:solidFill>
                    <a:prstClr val="white"/>
                  </a:solidFill>
                  <a:prstDash val="solid"/>
                </a:ln>
                <a:solidFill>
                  <a:prstClr val="black"/>
                </a:solidFill>
                <a:effectLst>
                  <a:outerShdw blurRad="12700" dist="38100" dir="2700000" algn="tl" rotWithShape="0">
                    <a:prstClr val="white">
                      <a:lumMod val="50000"/>
                    </a:prstClr>
                  </a:outerShdw>
                </a:effectLst>
                <a:ea typeface="Verdana" pitchFamily="34" charset="0"/>
                <a:cs typeface="Verdana" pitchFamily="34" charset="0"/>
              </a:rPr>
              <a:t>Thực hiện: Đỗ Khánh Long Tường</a:t>
            </a:r>
          </a:p>
        </p:txBody>
      </p:sp>
    </p:spTree>
    <p:extLst>
      <p:ext uri="{BB962C8B-B14F-4D97-AF65-F5344CB8AC3E}">
        <p14:creationId xmlns:p14="http://schemas.microsoft.com/office/powerpoint/2010/main" val="2945648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0" y="1246850"/>
            <a:ext cx="9144000"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Các dạng huấn luyện phổ biến:</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10</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1" name="Rounded Rectangle 10"/>
          <p:cNvSpPr/>
          <p:nvPr/>
        </p:nvSpPr>
        <p:spPr>
          <a:xfrm>
            <a:off x="124332" y="2165958"/>
            <a:ext cx="3533268" cy="4014683"/>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ct val="10000"/>
              </a:spcAft>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Học có giám sát</a:t>
            </a:r>
          </a:p>
          <a:p>
            <a:pPr marL="457200" indent="-457200" algn="just">
              <a:spcAft>
                <a:spcPct val="10000"/>
              </a:spcAft>
              <a:buFont typeface="Wingdings" panose="05000000000000000000" pitchFamily="2" charset="2"/>
              <a:buChar char="q"/>
            </a:pPr>
            <a:r>
              <a:rPr lang="vi-VN" sz="2800">
                <a:solidFill>
                  <a:schemeClr val="tx1"/>
                </a:solidFill>
                <a:latin typeface="Times New Roman" panose="02020603050405020304" pitchFamily="18" charset="0"/>
                <a:ea typeface="Tahoma" panose="020B0604030504040204" pitchFamily="34" charset="0"/>
                <a:cs typeface="Times New Roman" panose="02020603050405020304" pitchFamily="18" charset="0"/>
              </a:rPr>
              <a:t>Véctơ huấn luyện </a:t>
            </a: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được </a:t>
            </a:r>
            <a:r>
              <a:rPr lang="vi-VN" sz="2800">
                <a:solidFill>
                  <a:schemeClr val="tx1"/>
                </a:solidFill>
                <a:latin typeface="Times New Roman" panose="02020603050405020304" pitchFamily="18" charset="0"/>
                <a:ea typeface="Tahoma" panose="020B0604030504040204" pitchFamily="34" charset="0"/>
                <a:cs typeface="Times New Roman" panose="02020603050405020304" pitchFamily="18" charset="0"/>
              </a:rPr>
              <a:t>kèm theo véctơ mục </a:t>
            </a: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tiêu</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marL="457200" indent="-457200" algn="just">
              <a:spcAft>
                <a:spcPct val="10000"/>
              </a:spcAft>
              <a:buFont typeface="Wingdings" panose="05000000000000000000" pitchFamily="2" charset="2"/>
              <a:buChar char="q"/>
            </a:pP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Các </a:t>
            </a:r>
            <a:r>
              <a:rPr lang="vi-VN" sz="2800">
                <a:solidFill>
                  <a:schemeClr val="tx1"/>
                </a:solidFill>
                <a:latin typeface="Times New Roman" panose="02020603050405020304" pitchFamily="18" charset="0"/>
                <a:ea typeface="Tahoma" panose="020B0604030504040204" pitchFamily="34" charset="0"/>
                <a:cs typeface="Times New Roman" panose="02020603050405020304" pitchFamily="18" charset="0"/>
              </a:rPr>
              <a:t>trọng số được điều chỉnh theo một thuật toán </a:t>
            </a: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huấn</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luyện</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18" name="TextBox 17"/>
          <p:cNvSpPr txBox="1"/>
          <p:nvPr/>
        </p:nvSpPr>
        <p:spPr>
          <a:xfrm>
            <a:off x="-43216" y="-28778"/>
            <a:ext cx="8028296" cy="861774"/>
          </a:xfrm>
          <a:prstGeom prst="rect">
            <a:avLst/>
          </a:prstGeom>
          <a:noFill/>
        </p:spPr>
        <p:txBody>
          <a:bodyPr wrap="square" rtlCol="0">
            <a:spAutoFit/>
          </a:bodyPr>
          <a:lstStyle/>
          <a:p>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 Giới thiệu và khái niệm</a:t>
            </a:r>
            <a:endParaRPr lang="en-US" sz="5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
        <p:nvSpPr>
          <p:cNvPr id="12" name="Rounded Rectangle 11"/>
          <p:cNvSpPr/>
          <p:nvPr/>
        </p:nvSpPr>
        <p:spPr>
          <a:xfrm>
            <a:off x="4114800" y="2198853"/>
            <a:ext cx="4724400" cy="4014683"/>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ct val="10000"/>
              </a:spcAft>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Học không  giám sát</a:t>
            </a:r>
          </a:p>
          <a:p>
            <a:pPr marL="457200" indent="-457200" algn="just">
              <a:spcAft>
                <a:spcPct val="10000"/>
              </a:spcAft>
              <a:buFont typeface="Wingdings" panose="05000000000000000000" pitchFamily="2" charset="2"/>
              <a:buChar char="q"/>
            </a:pPr>
            <a:r>
              <a:rPr lang="vi-VN" sz="2800">
                <a:solidFill>
                  <a:schemeClr val="tx1"/>
                </a:solidFill>
                <a:latin typeface="Times New Roman" panose="02020603050405020304" pitchFamily="18" charset="0"/>
                <a:ea typeface="Tahoma" panose="020B0604030504040204" pitchFamily="34" charset="0"/>
                <a:cs typeface="Times New Roman" panose="02020603050405020304" pitchFamily="18" charset="0"/>
              </a:rPr>
              <a:t>Mạng tự tổ </a:t>
            </a: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chức</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800">
                <a:solidFill>
                  <a:schemeClr val="tx1"/>
                </a:solidFill>
                <a:latin typeface="Times New Roman" panose="02020603050405020304" pitchFamily="18" charset="0"/>
                <a:ea typeface="Tahoma" panose="020B0604030504040204" pitchFamily="34" charset="0"/>
                <a:cs typeface="Times New Roman" panose="02020603050405020304" pitchFamily="18" charset="0"/>
              </a:rPr>
              <a:t>n</a:t>
            </a: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hóm </a:t>
            </a:r>
            <a:r>
              <a:rPr lang="vi-VN" sz="2800">
                <a:solidFill>
                  <a:schemeClr val="tx1"/>
                </a:solidFill>
                <a:latin typeface="Times New Roman" panose="02020603050405020304" pitchFamily="18" charset="0"/>
                <a:ea typeface="Tahoma" panose="020B0604030504040204" pitchFamily="34" charset="0"/>
                <a:cs typeface="Times New Roman" panose="02020603050405020304" pitchFamily="18" charset="0"/>
              </a:rPr>
              <a:t>các véctơ </a:t>
            </a: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đầu</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vào </a:t>
            </a:r>
            <a:r>
              <a:rPr lang="vi-VN" sz="2800">
                <a:solidFill>
                  <a:schemeClr val="tx1"/>
                </a:solidFill>
                <a:latin typeface="Times New Roman" panose="02020603050405020304" pitchFamily="18" charset="0"/>
                <a:ea typeface="Tahoma" panose="020B0604030504040204" pitchFamily="34" charset="0"/>
                <a:cs typeface="Times New Roman" panose="02020603050405020304" pitchFamily="18" charset="0"/>
              </a:rPr>
              <a:t>với nhau, không cần biết </a:t>
            </a: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đặc</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điểm </a:t>
            </a:r>
            <a:r>
              <a:rPr lang="vi-VN" sz="2800">
                <a:solidFill>
                  <a:schemeClr val="tx1"/>
                </a:solidFill>
                <a:latin typeface="Times New Roman" panose="02020603050405020304" pitchFamily="18" charset="0"/>
                <a:ea typeface="Tahoma" panose="020B0604030504040204" pitchFamily="34" charset="0"/>
                <a:cs typeface="Times New Roman" panose="02020603050405020304" pitchFamily="18" charset="0"/>
              </a:rPr>
              <a:t>của (mỗi) </a:t>
            </a: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nhóm</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marL="457200" indent="-457200" algn="just">
              <a:spcAft>
                <a:spcPct val="10000"/>
              </a:spcAft>
              <a:buFont typeface="Wingdings" panose="05000000000000000000" pitchFamily="2" charset="2"/>
              <a:buChar char="q"/>
            </a:pP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Không </a:t>
            </a:r>
            <a:r>
              <a:rPr lang="vi-VN" sz="2800">
                <a:solidFill>
                  <a:schemeClr val="tx1"/>
                </a:solidFill>
                <a:latin typeface="Times New Roman" panose="02020603050405020304" pitchFamily="18" charset="0"/>
                <a:ea typeface="Tahoma" panose="020B0604030504040204" pitchFamily="34" charset="0"/>
                <a:cs typeface="Times New Roman" panose="02020603050405020304" pitchFamily="18" charset="0"/>
              </a:rPr>
              <a:t>có véctơ mục </a:t>
            </a: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tiê</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u.</a:t>
            </a:r>
          </a:p>
          <a:p>
            <a:pPr marL="457200" indent="-457200" algn="just">
              <a:spcAft>
                <a:spcPct val="10000"/>
              </a:spcAft>
              <a:buFont typeface="Wingdings" panose="05000000000000000000" pitchFamily="2" charset="2"/>
              <a:buChar char="q"/>
            </a:pP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Mạng </a:t>
            </a:r>
            <a:r>
              <a:rPr lang="vi-VN" sz="2800">
                <a:solidFill>
                  <a:schemeClr val="tx1"/>
                </a:solidFill>
                <a:latin typeface="Times New Roman" panose="02020603050405020304" pitchFamily="18" charset="0"/>
                <a:ea typeface="Tahoma" panose="020B0604030504040204" pitchFamily="34" charset="0"/>
                <a:cs typeface="Times New Roman" panose="02020603050405020304" pitchFamily="18" charset="0"/>
              </a:rPr>
              <a:t>tự tạo ra véctơ đặc trưng của từng </a:t>
            </a: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nhóm</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p:txBody>
      </p:sp>
    </p:spTree>
    <p:extLst>
      <p:ext uri="{BB962C8B-B14F-4D97-AF65-F5344CB8AC3E}">
        <p14:creationId xmlns:p14="http://schemas.microsoft.com/office/powerpoint/2010/main" val="10808688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ounded Rectangle 15"/>
              <p:cNvSpPr/>
              <p:nvPr/>
            </p:nvSpPr>
            <p:spPr>
              <a:xfrm>
                <a:off x="5199980" y="4942769"/>
                <a:ext cx="3924093" cy="1106633"/>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ct val="10000"/>
                  </a:spcAft>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𝑆𝑡𝑒𝑝</m:t>
                      </m:r>
                      <m: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𝑦</m:t>
                      </m:r>
                      <m: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d>
                        <m:dPr>
                          <m:begChr m:val="{"/>
                          <m:endChr m:val=""/>
                          <m:ctrlP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eqArr>
                            <m:eqArrPr>
                              <m:ctrlP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eqArrPr>
                            <m:e>
                              <m: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1 </m:t>
                              </m:r>
                              <m: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𝑛</m:t>
                              </m:r>
                              <m: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ế</m:t>
                              </m:r>
                              <m: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𝑢</m:t>
                              </m:r>
                              <m: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 </m:t>
                              </m:r>
                              <m: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𝑥</m:t>
                              </m:r>
                              <m: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e>
                            <m:e>
                              <m:r>
                                <a:rPr lang="en-US" sz="2800" i="1">
                                  <a:solidFill>
                                    <a:schemeClr val="tx1"/>
                                  </a:solidFill>
                                  <a:latin typeface="Cambria Math" panose="02040503050406030204" pitchFamily="18" charset="0"/>
                                  <a:ea typeface="Tahoma" panose="020B0604030504040204" pitchFamily="34" charset="0"/>
                                  <a:cs typeface="Times New Roman" panose="02020603050405020304" pitchFamily="18" charset="0"/>
                                </a:rPr>
                                <m:t>0 </m:t>
                              </m:r>
                              <m:r>
                                <a:rPr lang="en-US" sz="28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𝑛</m:t>
                              </m:r>
                              <m:r>
                                <a:rPr lang="en-US" sz="2800" i="1">
                                  <a:solidFill>
                                    <a:schemeClr val="tx1"/>
                                  </a:solidFill>
                                  <a:latin typeface="Cambria Math" panose="02040503050406030204" pitchFamily="18" charset="0"/>
                                  <a:ea typeface="Tahoma" panose="020B0604030504040204" pitchFamily="34" charset="0"/>
                                  <a:cs typeface="Times New Roman" panose="02020603050405020304" pitchFamily="18" charset="0"/>
                                </a:rPr>
                                <m:t>ế</m:t>
                              </m:r>
                              <m:r>
                                <a:rPr lang="en-US" sz="28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𝑢</m:t>
                              </m:r>
                              <m:r>
                                <a:rPr lang="en-US" sz="2800" i="1">
                                  <a:solidFill>
                                    <a:schemeClr val="tx1"/>
                                  </a:solidFill>
                                  <a:latin typeface="Cambria Math" panose="02040503050406030204" pitchFamily="18" charset="0"/>
                                  <a:ea typeface="Tahoma" panose="020B0604030504040204" pitchFamily="34" charset="0"/>
                                  <a:cs typeface="Times New Roman" panose="02020603050405020304" pitchFamily="18" charset="0"/>
                                </a:rPr>
                                <m:t> </m:t>
                              </m:r>
                              <m:r>
                                <a:rPr lang="en-US" sz="28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𝑥</m:t>
                              </m:r>
                              <m:r>
                                <a:rPr lang="en-US" sz="2800" i="1">
                                  <a:solidFill>
                                    <a:schemeClr val="tx1"/>
                                  </a:solidFill>
                                  <a:latin typeface="Cambria Math" panose="02040503050406030204" pitchFamily="18" charset="0"/>
                                  <a:ea typeface="Tahoma" panose="020B0604030504040204" pitchFamily="34" charset="0"/>
                                  <a:cs typeface="Times New Roman" panose="02020603050405020304" pitchFamily="18" charset="0"/>
                                </a:rPr>
                                <m:t>&lt;0</m:t>
                              </m:r>
                            </m:e>
                          </m:eqArr>
                        </m:e>
                      </m:d>
                    </m:oMath>
                  </m:oMathPara>
                </a14:m>
                <a:endPar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16" name="Rounded Rectangle 15"/>
              <p:cNvSpPr>
                <a:spLocks noRot="1" noChangeAspect="1" noMove="1" noResize="1" noEditPoints="1" noAdjustHandles="1" noChangeArrowheads="1" noChangeShapeType="1" noTextEdit="1"/>
              </p:cNvSpPr>
              <p:nvPr/>
            </p:nvSpPr>
            <p:spPr>
              <a:xfrm>
                <a:off x="5199980" y="4942769"/>
                <a:ext cx="3924093" cy="1106633"/>
              </a:xfrm>
              <a:prstGeom prst="roundRect">
                <a:avLst/>
              </a:prstGeom>
              <a:blipFill rotWithShape="0">
                <a:blip r:embed="rId3"/>
                <a:stretch>
                  <a:fillRect/>
                </a:stretch>
              </a:blip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txBody>
              <a:bodyPr/>
              <a:lstStyle/>
              <a:p>
                <a:r>
                  <a:rPr lang="en-US">
                    <a:noFill/>
                  </a:rPr>
                  <a:t> </a:t>
                </a:r>
              </a:p>
            </p:txBody>
          </p:sp>
        </mc:Fallback>
      </mc:AlternateContent>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11</a:t>
            </a:fld>
            <a:endParaRPr lang="en-US"/>
          </a:p>
        </p:txBody>
      </p:sp>
      <p:pic>
        <p:nvPicPr>
          <p:cNvPr id="2050" name="Picture 2" descr="Hình ảnh có liên quan"/>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mc:AlternateContent xmlns:mc="http://schemas.openxmlformats.org/markup-compatibility/2006" xmlns:a14="http://schemas.microsoft.com/office/drawing/2010/main">
        <mc:Choice Requires="a14">
          <p:sp>
            <p:nvSpPr>
              <p:cNvPr id="12" name="Rounded Rectangle 11"/>
              <p:cNvSpPr/>
              <p:nvPr/>
            </p:nvSpPr>
            <p:spPr>
              <a:xfrm>
                <a:off x="823687" y="5074009"/>
                <a:ext cx="3929064" cy="844155"/>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ct val="10000"/>
                  </a:spcAft>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𝑆𝑖𝑔𝑚𝑜𝑖𝑑</m:t>
                      </m:r>
                      <m: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 </m:t>
                      </m:r>
                      <m:r>
                        <a:rPr lang="en-US" sz="28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𝑦</m:t>
                      </m:r>
                      <m:r>
                        <a:rPr lang="en-US" sz="2800" i="1">
                          <a:solidFill>
                            <a:schemeClr val="tx1"/>
                          </a:solidFill>
                          <a:latin typeface="Cambria Math" panose="02040503050406030204" pitchFamily="18" charset="0"/>
                          <a:ea typeface="Tahoma" panose="020B0604030504040204" pitchFamily="34" charset="0"/>
                          <a:cs typeface="Times New Roman" panose="02020603050405020304" pitchFamily="18" charset="0"/>
                        </a:rPr>
                        <m:t>= </m:t>
                      </m:r>
                      <m:f>
                        <m:fPr>
                          <m:ctrlP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fPr>
                        <m:num>
                          <m: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num>
                        <m:den>
                          <m: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1+ </m:t>
                          </m:r>
                          <m:sSup>
                            <m:sSupPr>
                              <m:ctrlP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pPr>
                            <m:e>
                              <m: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𝑒</m:t>
                              </m:r>
                            </m:e>
                            <m:sup>
                              <m: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𝑥</m:t>
                              </m:r>
                            </m:sup>
                          </m:sSup>
                        </m:den>
                      </m:f>
                    </m:oMath>
                  </m:oMathPara>
                </a14:m>
                <a:endParaRPr lang="en-US" sz="280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12" name="Rounded Rectangle 11"/>
              <p:cNvSpPr>
                <a:spLocks noRot="1" noChangeAspect="1" noMove="1" noResize="1" noEditPoints="1" noAdjustHandles="1" noChangeArrowheads="1" noChangeShapeType="1" noTextEdit="1"/>
              </p:cNvSpPr>
              <p:nvPr/>
            </p:nvSpPr>
            <p:spPr>
              <a:xfrm>
                <a:off x="823687" y="5074009"/>
                <a:ext cx="3929064" cy="844155"/>
              </a:xfrm>
              <a:prstGeom prst="roundRect">
                <a:avLst/>
              </a:prstGeom>
              <a:blipFill rotWithShape="0">
                <a:blip r:embed="rId5"/>
                <a:stretch>
                  <a:fillRect/>
                </a:stretch>
              </a:blip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txBody>
              <a:bodyPr/>
              <a:lstStyle/>
              <a:p>
                <a:r>
                  <a:rPr lang="en-US">
                    <a:noFill/>
                  </a:rPr>
                  <a:t> </a:t>
                </a:r>
              </a:p>
            </p:txBody>
          </p:sp>
        </mc:Fallback>
      </mc:AlternateContent>
      <p:sp>
        <p:nvSpPr>
          <p:cNvPr id="15" name="TextBox 14"/>
          <p:cNvSpPr txBox="1"/>
          <p:nvPr/>
        </p:nvSpPr>
        <p:spPr>
          <a:xfrm>
            <a:off x="-43216" y="-28778"/>
            <a:ext cx="8028296" cy="861774"/>
          </a:xfrm>
          <a:prstGeom prst="rect">
            <a:avLst/>
          </a:prstGeom>
          <a:noFill/>
        </p:spPr>
        <p:txBody>
          <a:bodyPr wrap="square" rtlCol="0">
            <a:spAutoFit/>
          </a:bodyPr>
          <a:lstStyle/>
          <a:p>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 Giới thiệu và khái niệm</a:t>
            </a:r>
            <a:endParaRPr lang="en-US" sz="5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pic>
        <p:nvPicPr>
          <p:cNvPr id="11266" name="Picture 2" descr="Kết quả hình ảnh cho sigmoid func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622" y="2309257"/>
            <a:ext cx="4743450" cy="205740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0" y="1246850"/>
            <a:ext cx="8273386"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Phân lớp:</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pic>
        <p:nvPicPr>
          <p:cNvPr id="12290" name="Picture 2" descr="Hình ảnh có liên qua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0738" y="2273012"/>
            <a:ext cx="3718427" cy="2057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7492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266"/>
                                        </p:tgtEl>
                                        <p:attrNameLst>
                                          <p:attrName>style.visibility</p:attrName>
                                        </p:attrNameLst>
                                      </p:cBhvr>
                                      <p:to>
                                        <p:strVal val="visible"/>
                                      </p:to>
                                    </p:set>
                                    <p:anim calcmode="lin" valueType="num">
                                      <p:cBhvr additive="base">
                                        <p:cTn id="11" dur="500" fill="hold"/>
                                        <p:tgtEl>
                                          <p:spTgt spid="11266"/>
                                        </p:tgtEl>
                                        <p:attrNameLst>
                                          <p:attrName>ppt_x</p:attrName>
                                        </p:attrNameLst>
                                      </p:cBhvr>
                                      <p:tavLst>
                                        <p:tav tm="0">
                                          <p:val>
                                            <p:strVal val="#ppt_x"/>
                                          </p:val>
                                        </p:tav>
                                        <p:tav tm="100000">
                                          <p:val>
                                            <p:strVal val="#ppt_x"/>
                                          </p:val>
                                        </p:tav>
                                      </p:tavLst>
                                    </p:anim>
                                    <p:anim calcmode="lin" valueType="num">
                                      <p:cBhvr additive="base">
                                        <p:cTn id="12" dur="500" fill="hold"/>
                                        <p:tgtEl>
                                          <p:spTgt spid="1126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12290"/>
                                        </p:tgtEl>
                                        <p:attrNameLst>
                                          <p:attrName>style.visibility</p:attrName>
                                        </p:attrNameLst>
                                      </p:cBhvr>
                                      <p:to>
                                        <p:strVal val="visible"/>
                                      </p:to>
                                    </p:set>
                                    <p:anim calcmode="lin" valueType="num">
                                      <p:cBhvr additive="base">
                                        <p:cTn id="20" dur="500" fill="hold"/>
                                        <p:tgtEl>
                                          <p:spTgt spid="12290"/>
                                        </p:tgtEl>
                                        <p:attrNameLst>
                                          <p:attrName>ppt_x</p:attrName>
                                        </p:attrNameLst>
                                      </p:cBhvr>
                                      <p:tavLst>
                                        <p:tav tm="0">
                                          <p:val>
                                            <p:strVal val="#ppt_x"/>
                                          </p:val>
                                        </p:tav>
                                        <p:tav tm="100000">
                                          <p:val>
                                            <p:strVal val="#ppt_x"/>
                                          </p:val>
                                        </p:tav>
                                      </p:tavLst>
                                    </p:anim>
                                    <p:anim calcmode="lin" valueType="num">
                                      <p:cBhvr additive="base">
                                        <p:cTn id="21" dur="500" fill="hold"/>
                                        <p:tgtEl>
                                          <p:spTgt spid="12290"/>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5715000" y="1286947"/>
            <a:ext cx="3334165" cy="5053429"/>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Dạng đơn giản nhất của 1 nơron nhân tạo.</a:t>
            </a:r>
          </a:p>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Bao gồm 1 nơ- ron duy nhất với các trọng số có thể điều chỉnh được và một ngưỡng cố định (threshold).</a:t>
            </a:r>
          </a:p>
        </p:txBody>
      </p:sp>
      <p:sp>
        <p:nvSpPr>
          <p:cNvPr id="8" name="TextBox 7"/>
          <p:cNvSpPr txBox="1"/>
          <p:nvPr/>
        </p:nvSpPr>
        <p:spPr>
          <a:xfrm>
            <a:off x="0" y="1246850"/>
            <a:ext cx="8273386"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Perceptron:</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12</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0" name="TextBox 9"/>
          <p:cNvSpPr txBox="1"/>
          <p:nvPr/>
        </p:nvSpPr>
        <p:spPr>
          <a:xfrm>
            <a:off x="-5166" y="169571"/>
            <a:ext cx="8120416" cy="707886"/>
          </a:xfrm>
          <a:prstGeom prst="rect">
            <a:avLst/>
          </a:prstGeom>
          <a:noFill/>
        </p:spPr>
        <p:txBody>
          <a:bodyPr wrap="square" rtlCol="0">
            <a:spAutoFit/>
          </a:bodyPr>
          <a:lstStyle/>
          <a:p>
            <a:r>
              <a:rPr lang="en-US" sz="4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II. Mạng nơron truyền thẳng đa lớp</a:t>
            </a:r>
            <a:endParaRPr 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pic>
        <p:nvPicPr>
          <p:cNvPr id="15362" name="Picture 2"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6" y="2914244"/>
            <a:ext cx="5720166" cy="2800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7800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362"/>
                                        </p:tgtEl>
                                        <p:attrNameLst>
                                          <p:attrName>style.visibility</p:attrName>
                                        </p:attrNameLst>
                                      </p:cBhvr>
                                      <p:to>
                                        <p:strVal val="visible"/>
                                      </p:to>
                                    </p:set>
                                    <p:anim calcmode="lin" valueType="num">
                                      <p:cBhvr additive="base">
                                        <p:cTn id="15" dur="1000" fill="hold"/>
                                        <p:tgtEl>
                                          <p:spTgt spid="15362"/>
                                        </p:tgtEl>
                                        <p:attrNameLst>
                                          <p:attrName>ppt_x</p:attrName>
                                        </p:attrNameLst>
                                      </p:cBhvr>
                                      <p:tavLst>
                                        <p:tav tm="0">
                                          <p:val>
                                            <p:strVal val="#ppt_x"/>
                                          </p:val>
                                        </p:tav>
                                        <p:tav tm="100000">
                                          <p:val>
                                            <p:strVal val="#ppt_x"/>
                                          </p:val>
                                        </p:tav>
                                      </p:tavLst>
                                    </p:anim>
                                    <p:anim calcmode="lin" valueType="num">
                                      <p:cBhvr additive="base">
                                        <p:cTn id="16" dur="1000" fill="hold"/>
                                        <p:tgtEl>
                                          <p:spTgt spid="153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0683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5167" y="1905000"/>
            <a:ext cx="9054331" cy="4616548"/>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spcAft>
                <a:spcPct val="10000"/>
              </a:spcAft>
              <a:buFont typeface="Wingdings" panose="05000000000000000000" pitchFamily="2" charset="2"/>
              <a:buChar char="q"/>
            </a:pPr>
            <a:r>
              <a:rPr lang="en-US" sz="26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Là mạng nơron có từ hai lớp ẩn trở lên. Cụ thể: 1 lớp nhập, ít nhất 1 lớp giữa, 1 lớp xuất.</a:t>
            </a:r>
          </a:p>
          <a:p>
            <a:pPr marL="971550" lvl="1" indent="-514350" algn="just">
              <a:spcAft>
                <a:spcPct val="10000"/>
              </a:spcAft>
              <a:buFont typeface="Courier New" panose="02070309020205020404" pitchFamily="49" charset="0"/>
              <a:buChar char="o"/>
            </a:pPr>
            <a:r>
              <a:rPr lang="en-US" sz="2600" b="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Lớp nhập</a:t>
            </a:r>
            <a:r>
              <a:rPr lang="en-US" sz="26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nhận tín hiệu đầu vào và tái phân phối đến tất cả các nơ ron trong lớp ẩn.</a:t>
            </a:r>
          </a:p>
          <a:p>
            <a:pPr marL="971550" lvl="1" indent="-514350" algn="just">
              <a:spcAft>
                <a:spcPct val="10000"/>
              </a:spcAft>
              <a:buFont typeface="Courier New" panose="02070309020205020404" pitchFamily="49" charset="0"/>
              <a:buChar char="o"/>
            </a:pPr>
            <a:r>
              <a:rPr lang="en-US" sz="2600" b="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Lớp giữa (các lớp ẩn)</a:t>
            </a:r>
            <a:r>
              <a:rPr lang="en-US" sz="26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giúp xác định, rút trích các đặc trưng, các nơron biểu diễn các đặc trưng ẩn.</a:t>
            </a:r>
          </a:p>
          <a:p>
            <a:pPr marL="971550" lvl="1" indent="-514350" algn="just">
              <a:spcAft>
                <a:spcPct val="10000"/>
              </a:spcAft>
              <a:buFont typeface="Courier New" panose="02070309020205020404" pitchFamily="49" charset="0"/>
              <a:buChar char="o"/>
            </a:pPr>
            <a:r>
              <a:rPr lang="en-US" sz="2600" b="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Lớp xuất</a:t>
            </a:r>
            <a:r>
              <a:rPr lang="en-US" sz="26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nhận tín hiệu xuất (các đặc trưng) từ lớp ẩn và xác định mẫu đầu ra.</a:t>
            </a:r>
          </a:p>
          <a:p>
            <a:pPr marL="457200" indent="-457200" algn="just">
              <a:spcAft>
                <a:spcPct val="10000"/>
              </a:spcAft>
              <a:buFont typeface="Wingdings" panose="05000000000000000000" pitchFamily="2" charset="2"/>
              <a:buChar char="q"/>
            </a:pPr>
            <a:r>
              <a:rPr lang="en-US" sz="26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Các nơ ron trong lớp ẩn không thể được quan sát dựa trên đầu vào/ đầu ra của mạng. Vì thế không có cách nào biết rõ đầu ra mong muốn của lớp ẩn là gì.</a:t>
            </a:r>
          </a:p>
        </p:txBody>
      </p:sp>
      <p:sp>
        <p:nvSpPr>
          <p:cNvPr id="8" name="TextBox 7"/>
          <p:cNvSpPr txBox="1"/>
          <p:nvPr/>
        </p:nvSpPr>
        <p:spPr>
          <a:xfrm>
            <a:off x="0" y="981670"/>
            <a:ext cx="8273386"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Mạng nơron đa lớp:</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13</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0" name="TextBox 9"/>
          <p:cNvSpPr txBox="1"/>
          <p:nvPr/>
        </p:nvSpPr>
        <p:spPr>
          <a:xfrm>
            <a:off x="-5166" y="169571"/>
            <a:ext cx="8120416" cy="707886"/>
          </a:xfrm>
          <a:prstGeom prst="rect">
            <a:avLst/>
          </a:prstGeom>
          <a:noFill/>
        </p:spPr>
        <p:txBody>
          <a:bodyPr wrap="square" rtlCol="0">
            <a:spAutoFit/>
          </a:bodyPr>
          <a:lstStyle/>
          <a:p>
            <a:r>
              <a:rPr lang="en-US" sz="4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II. Mạng nơron truyền thẳng đa lớp</a:t>
            </a:r>
            <a:endParaRPr 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Tree>
    <p:extLst>
      <p:ext uri="{BB962C8B-B14F-4D97-AF65-F5344CB8AC3E}">
        <p14:creationId xmlns:p14="http://schemas.microsoft.com/office/powerpoint/2010/main" val="245314134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0683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314118" y="1993604"/>
            <a:ext cx="8515764" cy="4231099"/>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spcAft>
                <a:spcPct val="10000"/>
              </a:spcAft>
              <a:buFont typeface="Wingdings" panose="05000000000000000000" pitchFamily="2" charset="2"/>
              <a:buChar char="q"/>
            </a:pPr>
            <a:r>
              <a:rPr lang="en-US" sz="26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Hay gọi là mạng nơron sâu là một mạng nơron nhân tạo với nhiều  đơn vị lớp ẩn giữa lớp nhập và lớp xuất.</a:t>
            </a:r>
          </a:p>
          <a:p>
            <a:pPr marL="457200" indent="-457200" algn="just">
              <a:spcAft>
                <a:spcPct val="10000"/>
              </a:spcAft>
              <a:buFont typeface="Wingdings" panose="05000000000000000000" pitchFamily="2" charset="2"/>
              <a:buChar char="q"/>
            </a:pPr>
            <a:r>
              <a:rPr lang="en-US" sz="2600">
                <a:solidFill>
                  <a:schemeClr val="tx1"/>
                </a:solidFill>
                <a:latin typeface="Times New Roman" panose="02020603050405020304" pitchFamily="18" charset="0"/>
                <a:ea typeface="Tahoma" panose="020B0604030504040204" pitchFamily="34" charset="0"/>
                <a:cs typeface="Times New Roman" panose="02020603050405020304" pitchFamily="18" charset="0"/>
              </a:rPr>
              <a:t>T</a:t>
            </a:r>
            <a:r>
              <a:rPr lang="en-US" sz="26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hực hiện phương pháp xử lý tính toán riêng biệt kết hợp hàm phi tuyến dùng thuật toán lan truyền ngược.</a:t>
            </a:r>
          </a:p>
          <a:p>
            <a:pPr marL="457200" indent="-457200" algn="just">
              <a:spcAft>
                <a:spcPct val="10000"/>
              </a:spcAft>
              <a:buFont typeface="Wingdings" panose="05000000000000000000" pitchFamily="2" charset="2"/>
              <a:buChar char="q"/>
            </a:pPr>
            <a:r>
              <a:rPr lang="en-US" sz="26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Một số loại Deep Network thường thấy:</a:t>
            </a:r>
          </a:p>
          <a:p>
            <a:pPr marL="914400" lvl="1" indent="-457200" algn="just">
              <a:spcAft>
                <a:spcPct val="10000"/>
              </a:spcAft>
              <a:buFont typeface="Wingdings" panose="05000000000000000000" pitchFamily="2" charset="2"/>
              <a:buChar char="§"/>
            </a:pPr>
            <a:r>
              <a:rPr lang="en-US" sz="26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Recurent Neural Network (mạng nơ ron tái phát) dùng trong mô hình hóa ngôn ngữ.</a:t>
            </a:r>
          </a:p>
          <a:p>
            <a:pPr marL="914400" lvl="1" indent="-457200" algn="just">
              <a:spcAft>
                <a:spcPct val="10000"/>
              </a:spcAft>
              <a:buFont typeface="Wingdings" panose="05000000000000000000" pitchFamily="2" charset="2"/>
              <a:buChar char="§"/>
            </a:pPr>
            <a:r>
              <a:rPr lang="en-US" sz="26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Convolution Neural Network (mạng nơron tích chập) dùng trong thị giác máy tính và xử lý tín hiệu.</a:t>
            </a:r>
          </a:p>
        </p:txBody>
      </p:sp>
      <p:sp>
        <p:nvSpPr>
          <p:cNvPr id="8" name="TextBox 7"/>
          <p:cNvSpPr txBox="1"/>
          <p:nvPr/>
        </p:nvSpPr>
        <p:spPr>
          <a:xfrm>
            <a:off x="0" y="981670"/>
            <a:ext cx="8273386"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Deep Network:</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14</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0" name="TextBox 9"/>
          <p:cNvSpPr txBox="1"/>
          <p:nvPr/>
        </p:nvSpPr>
        <p:spPr>
          <a:xfrm>
            <a:off x="-5166" y="169571"/>
            <a:ext cx="8120416" cy="707886"/>
          </a:xfrm>
          <a:prstGeom prst="rect">
            <a:avLst/>
          </a:prstGeom>
          <a:noFill/>
        </p:spPr>
        <p:txBody>
          <a:bodyPr wrap="square" rtlCol="0">
            <a:spAutoFit/>
          </a:bodyPr>
          <a:lstStyle/>
          <a:p>
            <a:r>
              <a:rPr lang="en-US" sz="4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II. Mạng nơron truyền thẳng đa lớp</a:t>
            </a:r>
            <a:endParaRPr 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Tree>
    <p:extLst>
      <p:ext uri="{BB962C8B-B14F-4D97-AF65-F5344CB8AC3E}">
        <p14:creationId xmlns:p14="http://schemas.microsoft.com/office/powerpoint/2010/main" val="952720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0683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314118" y="1993604"/>
            <a:ext cx="8515764" cy="4231099"/>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spcAft>
                <a:spcPct val="10000"/>
              </a:spcAft>
              <a:buFont typeface="Wingdings" panose="05000000000000000000" pitchFamily="2" charset="2"/>
              <a:buChar char="q"/>
            </a:pPr>
            <a:r>
              <a:rPr lang="en-US" sz="26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Các trọng số đầu vào không còn được khởi tạo ngẫu nhiên mà sẽ được khởi tạo dựa trên mô hình học không giám sát.</a:t>
            </a:r>
          </a:p>
          <a:p>
            <a:pPr marL="457200" indent="-457200" algn="just">
              <a:spcAft>
                <a:spcPct val="10000"/>
              </a:spcAft>
              <a:buFont typeface="Wingdings" panose="05000000000000000000" pitchFamily="2" charset="2"/>
              <a:buChar char="q"/>
            </a:pPr>
            <a:r>
              <a:rPr lang="en-US" sz="26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Vẫn sử dụng thuật giải lan truyền ngược để tiến hành cập nhật trọng số.</a:t>
            </a:r>
          </a:p>
          <a:p>
            <a:pPr marL="457200" indent="-457200" algn="just">
              <a:spcAft>
                <a:spcPct val="10000"/>
              </a:spcAft>
              <a:buFont typeface="Wingdings" panose="05000000000000000000" pitchFamily="2" charset="2"/>
              <a:buChar char="q"/>
            </a:pPr>
            <a:r>
              <a:rPr lang="en-US" sz="26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Các mô hình deep network thường khác nhau ở phương pháp học không giám sát (gom cụm, chia nhóm hay rút trích đặc trưng).</a:t>
            </a:r>
          </a:p>
        </p:txBody>
      </p:sp>
      <p:sp>
        <p:nvSpPr>
          <p:cNvPr id="8" name="TextBox 7"/>
          <p:cNvSpPr txBox="1"/>
          <p:nvPr/>
        </p:nvSpPr>
        <p:spPr>
          <a:xfrm>
            <a:off x="0" y="981670"/>
            <a:ext cx="8273386"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Đặc điểm Deep Network:</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15</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0" name="TextBox 9"/>
          <p:cNvSpPr txBox="1"/>
          <p:nvPr/>
        </p:nvSpPr>
        <p:spPr>
          <a:xfrm>
            <a:off x="-5166" y="169571"/>
            <a:ext cx="8120416" cy="707886"/>
          </a:xfrm>
          <a:prstGeom prst="rect">
            <a:avLst/>
          </a:prstGeom>
          <a:noFill/>
        </p:spPr>
        <p:txBody>
          <a:bodyPr wrap="square" rtlCol="0">
            <a:spAutoFit/>
          </a:bodyPr>
          <a:lstStyle/>
          <a:p>
            <a:r>
              <a:rPr lang="en-US" sz="4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II. Mạng nơron truyền thẳng đa lớp</a:t>
            </a:r>
            <a:endParaRPr 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Tree>
    <p:extLst>
      <p:ext uri="{BB962C8B-B14F-4D97-AF65-F5344CB8AC3E}">
        <p14:creationId xmlns:p14="http://schemas.microsoft.com/office/powerpoint/2010/main" val="13229464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53544" y="1185880"/>
            <a:ext cx="9102709" cy="5319194"/>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80000"/>
              </a:lnSpc>
              <a:buFontTx/>
              <a:buNone/>
              <a:defRPr/>
            </a:pPr>
            <a:r>
              <a:rPr lang="en-US" sz="2300" b="1" smtClean="0">
                <a:solidFill>
                  <a:schemeClr val="tx1"/>
                </a:solidFill>
                <a:latin typeface="Times New Roman" panose="02020603050405020304" pitchFamily="18" charset="0"/>
                <a:cs typeface="Times New Roman" panose="02020603050405020304" pitchFamily="18" charset="0"/>
              </a:rPr>
              <a:t>Bước 1:</a:t>
            </a:r>
            <a:r>
              <a:rPr lang="en-US" sz="2300" smtClean="0">
                <a:solidFill>
                  <a:schemeClr val="tx1"/>
                </a:solidFill>
                <a:latin typeface="Times New Roman" panose="02020603050405020304" pitchFamily="18" charset="0"/>
                <a:cs typeface="Times New Roman" panose="02020603050405020304" pitchFamily="18" charset="0"/>
              </a:rPr>
              <a:t> Tạo </a:t>
            </a:r>
            <a:r>
              <a:rPr lang="en-US" sz="2300">
                <a:solidFill>
                  <a:schemeClr val="tx1"/>
                </a:solidFill>
                <a:latin typeface="Times New Roman" panose="02020603050405020304" pitchFamily="18" charset="0"/>
                <a:cs typeface="Times New Roman" panose="02020603050405020304" pitchFamily="18" charset="0"/>
              </a:rPr>
              <a:t>mạng truyền thẳng có n</a:t>
            </a:r>
            <a:r>
              <a:rPr lang="en-US" sz="2300" baseline="-25000">
                <a:solidFill>
                  <a:schemeClr val="tx1"/>
                </a:solidFill>
                <a:latin typeface="Times New Roman" panose="02020603050405020304" pitchFamily="18" charset="0"/>
                <a:cs typeface="Times New Roman" panose="02020603050405020304" pitchFamily="18" charset="0"/>
              </a:rPr>
              <a:t>in</a:t>
            </a:r>
            <a:r>
              <a:rPr lang="en-US" sz="2300">
                <a:solidFill>
                  <a:schemeClr val="tx1"/>
                </a:solidFill>
                <a:latin typeface="Times New Roman" panose="02020603050405020304" pitchFamily="18" charset="0"/>
                <a:cs typeface="Times New Roman" panose="02020603050405020304" pitchFamily="18" charset="0"/>
              </a:rPr>
              <a:t> Nơron đầu vào, n</a:t>
            </a:r>
            <a:r>
              <a:rPr lang="en-US" sz="2300" baseline="-25000">
                <a:solidFill>
                  <a:schemeClr val="tx1"/>
                </a:solidFill>
                <a:latin typeface="Times New Roman" panose="02020603050405020304" pitchFamily="18" charset="0"/>
                <a:cs typeface="Times New Roman" panose="02020603050405020304" pitchFamily="18" charset="0"/>
              </a:rPr>
              <a:t>hiden</a:t>
            </a:r>
            <a:r>
              <a:rPr lang="en-US" sz="2300">
                <a:solidFill>
                  <a:schemeClr val="tx1"/>
                </a:solidFill>
                <a:latin typeface="Times New Roman" panose="02020603050405020304" pitchFamily="18" charset="0"/>
                <a:cs typeface="Times New Roman" panose="02020603050405020304" pitchFamily="18" charset="0"/>
              </a:rPr>
              <a:t> Nơron trên mỗi lớp ẩn và h </a:t>
            </a:r>
            <a:r>
              <a:rPr lang="en-US" sz="2300" smtClean="0">
                <a:solidFill>
                  <a:schemeClr val="tx1"/>
                </a:solidFill>
                <a:latin typeface="Times New Roman" panose="02020603050405020304" pitchFamily="18" charset="0"/>
                <a:cs typeface="Times New Roman" panose="02020603050405020304" pitchFamily="18" charset="0"/>
              </a:rPr>
              <a:t>lớp ẩn </a:t>
            </a:r>
            <a:r>
              <a:rPr lang="en-US" sz="2300">
                <a:solidFill>
                  <a:schemeClr val="tx1"/>
                </a:solidFill>
                <a:latin typeface="Times New Roman" panose="02020603050405020304" pitchFamily="18" charset="0"/>
                <a:cs typeface="Times New Roman" panose="02020603050405020304" pitchFamily="18" charset="0"/>
              </a:rPr>
              <a:t>trong mạng, với n</a:t>
            </a:r>
            <a:r>
              <a:rPr lang="en-US" sz="2300" baseline="-25000">
                <a:solidFill>
                  <a:schemeClr val="tx1"/>
                </a:solidFill>
                <a:latin typeface="Times New Roman" panose="02020603050405020304" pitchFamily="18" charset="0"/>
                <a:cs typeface="Times New Roman" panose="02020603050405020304" pitchFamily="18" charset="0"/>
              </a:rPr>
              <a:t>out</a:t>
            </a:r>
            <a:r>
              <a:rPr lang="en-US" sz="2300">
                <a:solidFill>
                  <a:schemeClr val="tx1"/>
                </a:solidFill>
                <a:latin typeface="Times New Roman" panose="02020603050405020304" pitchFamily="18" charset="0"/>
                <a:cs typeface="Times New Roman" panose="02020603050405020304" pitchFamily="18" charset="0"/>
              </a:rPr>
              <a:t> đầu ra</a:t>
            </a:r>
          </a:p>
          <a:p>
            <a:pPr>
              <a:lnSpc>
                <a:spcPct val="80000"/>
              </a:lnSpc>
              <a:defRPr/>
            </a:pPr>
            <a:r>
              <a:rPr lang="en-US" sz="2300" b="1" smtClean="0">
                <a:solidFill>
                  <a:schemeClr val="tx1"/>
                </a:solidFill>
                <a:latin typeface="Times New Roman" panose="02020603050405020304" pitchFamily="18" charset="0"/>
                <a:cs typeface="Times New Roman" panose="02020603050405020304" pitchFamily="18" charset="0"/>
              </a:rPr>
              <a:t>Bước 2:</a:t>
            </a:r>
            <a:r>
              <a:rPr lang="en-US" sz="2300" smtClean="0">
                <a:solidFill>
                  <a:schemeClr val="tx1"/>
                </a:solidFill>
                <a:latin typeface="Times New Roman" panose="02020603050405020304" pitchFamily="18" charset="0"/>
                <a:cs typeface="Times New Roman" panose="02020603050405020304" pitchFamily="18" charset="0"/>
              </a:rPr>
              <a:t> Khởi </a:t>
            </a:r>
            <a:r>
              <a:rPr lang="en-US" sz="2300">
                <a:solidFill>
                  <a:schemeClr val="tx1"/>
                </a:solidFill>
                <a:latin typeface="Times New Roman" panose="02020603050405020304" pitchFamily="18" charset="0"/>
                <a:cs typeface="Times New Roman" panose="02020603050405020304" pitchFamily="18" charset="0"/>
              </a:rPr>
              <a:t>tạo bộ trọng cho mạng với giá trị </a:t>
            </a:r>
            <a:r>
              <a:rPr lang="en-US" sz="2300" smtClean="0">
                <a:solidFill>
                  <a:schemeClr val="tx1"/>
                </a:solidFill>
                <a:latin typeface="Times New Roman" panose="02020603050405020304" pitchFamily="18" charset="0"/>
                <a:cs typeface="Times New Roman" panose="02020603050405020304" pitchFamily="18" charset="0"/>
              </a:rPr>
              <a:t>nhỏ</a:t>
            </a:r>
          </a:p>
          <a:p>
            <a:pPr>
              <a:lnSpc>
                <a:spcPct val="80000"/>
              </a:lnSpc>
              <a:defRPr/>
            </a:pPr>
            <a:r>
              <a:rPr lang="en-US" sz="2300" b="1" smtClean="0">
                <a:solidFill>
                  <a:schemeClr val="tx1"/>
                </a:solidFill>
                <a:latin typeface="Times New Roman" panose="02020603050405020304" pitchFamily="18" charset="0"/>
                <a:cs typeface="Times New Roman" panose="02020603050405020304" pitchFamily="18" charset="0"/>
              </a:rPr>
              <a:t>Bước 3: </a:t>
            </a:r>
            <a:r>
              <a:rPr lang="en-US" sz="2300" smtClean="0">
                <a:solidFill>
                  <a:schemeClr val="tx1"/>
                </a:solidFill>
                <a:latin typeface="Times New Roman" panose="02020603050405020304" pitchFamily="18" charset="0"/>
                <a:cs typeface="Times New Roman" panose="02020603050405020304" pitchFamily="18" charset="0"/>
              </a:rPr>
              <a:t>Trong </a:t>
            </a:r>
            <a:r>
              <a:rPr lang="en-US" sz="2300">
                <a:solidFill>
                  <a:schemeClr val="tx1"/>
                </a:solidFill>
                <a:latin typeface="Times New Roman" panose="02020603050405020304" pitchFamily="18" charset="0"/>
                <a:cs typeface="Times New Roman" panose="02020603050405020304" pitchFamily="18" charset="0"/>
              </a:rPr>
              <a:t>khi &lt;điều kiện kết thúc chưa thoả&gt; </a:t>
            </a:r>
            <a:r>
              <a:rPr lang="en-US" sz="2300" smtClean="0">
                <a:solidFill>
                  <a:schemeClr val="tx1"/>
                </a:solidFill>
                <a:latin typeface="Times New Roman" panose="02020603050405020304" pitchFamily="18" charset="0"/>
                <a:cs typeface="Times New Roman" panose="02020603050405020304" pitchFamily="18" charset="0"/>
              </a:rPr>
              <a:t>làm:</a:t>
            </a:r>
          </a:p>
          <a:p>
            <a:pPr>
              <a:lnSpc>
                <a:spcPct val="80000"/>
              </a:lnSpc>
              <a:defRPr/>
            </a:pPr>
            <a:r>
              <a:rPr lang="en-US" sz="2300">
                <a:solidFill>
                  <a:schemeClr val="tx1"/>
                </a:solidFill>
                <a:latin typeface="Times New Roman" panose="02020603050405020304" pitchFamily="18" charset="0"/>
                <a:cs typeface="Times New Roman" panose="02020603050405020304" pitchFamily="18" charset="0"/>
              </a:rPr>
              <a:t> </a:t>
            </a:r>
            <a:r>
              <a:rPr lang="en-US" sz="2300" smtClean="0">
                <a:solidFill>
                  <a:schemeClr val="tx1"/>
                </a:solidFill>
                <a:latin typeface="Times New Roman" panose="02020603050405020304" pitchFamily="18" charset="0"/>
                <a:cs typeface="Times New Roman" panose="02020603050405020304" pitchFamily="18" charset="0"/>
              </a:rPr>
              <a:t>Với </a:t>
            </a:r>
            <a:r>
              <a:rPr lang="en-US" sz="2300">
                <a:solidFill>
                  <a:schemeClr val="tx1"/>
                </a:solidFill>
                <a:latin typeface="Times New Roman" panose="02020603050405020304" pitchFamily="18" charset="0"/>
                <a:cs typeface="Times New Roman" panose="02020603050405020304" pitchFamily="18" charset="0"/>
              </a:rPr>
              <a:t>mỗi cặp (x, t) trong không gian mẫu huấn luyện thực hiện:</a:t>
            </a:r>
            <a:endParaRPr lang="en-US" sz="2300" b="1">
              <a:solidFill>
                <a:schemeClr val="tx1"/>
              </a:solidFill>
              <a:latin typeface="Times New Roman" panose="02020603050405020304" pitchFamily="18" charset="0"/>
              <a:cs typeface="Times New Roman" panose="02020603050405020304" pitchFamily="18" charset="0"/>
            </a:endParaRPr>
          </a:p>
          <a:p>
            <a:pPr marL="512763" lvl="1" indent="-401638">
              <a:lnSpc>
                <a:spcPct val="80000"/>
              </a:lnSpc>
              <a:buFont typeface="Wingdings" panose="05000000000000000000" pitchFamily="2" charset="2"/>
              <a:buChar char="Ø"/>
              <a:defRPr/>
            </a:pPr>
            <a:r>
              <a:rPr lang="en-US" sz="2300" b="1">
                <a:solidFill>
                  <a:schemeClr val="tx1"/>
                </a:solidFill>
                <a:latin typeface="Times New Roman" panose="02020603050405020304" pitchFamily="18" charset="0"/>
                <a:cs typeface="Times New Roman" panose="02020603050405020304" pitchFamily="18" charset="0"/>
              </a:rPr>
              <a:t>Xét lớp nhập (*):</a:t>
            </a:r>
            <a:r>
              <a:rPr lang="en-US" sz="2300">
                <a:solidFill>
                  <a:schemeClr val="tx1"/>
                </a:solidFill>
                <a:latin typeface="Times New Roman" panose="02020603050405020304" pitchFamily="18" charset="0"/>
                <a:cs typeface="Times New Roman" panose="02020603050405020304" pitchFamily="18" charset="0"/>
              </a:rPr>
              <a:t> truyền x qua mạng, tại mỗi lớp xác định đầu ra của mỗi Nơron. Quá trình này được thực hiện đến lớp xuất dựa theo cấu trúc mạng cụ thể.</a:t>
            </a:r>
          </a:p>
          <a:p>
            <a:pPr marL="512763" lvl="1" indent="-401638">
              <a:lnSpc>
                <a:spcPct val="80000"/>
              </a:lnSpc>
              <a:buFont typeface="Wingdings" panose="05000000000000000000" pitchFamily="2" charset="2"/>
              <a:buChar char="Ø"/>
              <a:defRPr/>
            </a:pPr>
            <a:r>
              <a:rPr lang="en-US" sz="2300" b="1">
                <a:solidFill>
                  <a:schemeClr val="tx1"/>
                </a:solidFill>
                <a:latin typeface="Times New Roman" panose="02020603050405020304" pitchFamily="18" charset="0"/>
                <a:cs typeface="Times New Roman" panose="02020603050405020304" pitchFamily="18" charset="0"/>
              </a:rPr>
              <a:t>Xét lớp xuất: </a:t>
            </a:r>
            <a:r>
              <a:rPr lang="en-US" sz="2300">
                <a:solidFill>
                  <a:schemeClr val="tx1"/>
                </a:solidFill>
                <a:latin typeface="Times New Roman" panose="02020603050405020304" pitchFamily="18" charset="0"/>
                <a:cs typeface="Times New Roman" panose="02020603050405020304" pitchFamily="18" charset="0"/>
              </a:rPr>
              <a:t>đối với đầu ra o</a:t>
            </a:r>
            <a:r>
              <a:rPr lang="en-US" sz="2300" baseline="-25000">
                <a:solidFill>
                  <a:schemeClr val="tx1"/>
                </a:solidFill>
                <a:latin typeface="Times New Roman" panose="02020603050405020304" pitchFamily="18" charset="0"/>
                <a:cs typeface="Times New Roman" panose="02020603050405020304" pitchFamily="18" charset="0"/>
              </a:rPr>
              <a:t>k</a:t>
            </a:r>
            <a:r>
              <a:rPr lang="en-US" sz="2300">
                <a:solidFill>
                  <a:schemeClr val="tx1"/>
                </a:solidFill>
                <a:latin typeface="Times New Roman" panose="02020603050405020304" pitchFamily="18" charset="0"/>
                <a:cs typeface="Times New Roman" panose="02020603050405020304" pitchFamily="18" charset="0"/>
              </a:rPr>
              <a:t> của Nơron k trong lớp xuất K, xác định sai số: </a:t>
            </a:r>
          </a:p>
          <a:p>
            <a:pPr marL="512763" lvl="1" indent="-401638">
              <a:lnSpc>
                <a:spcPct val="80000"/>
              </a:lnSpc>
              <a:buFont typeface="Wingdings" panose="05000000000000000000" pitchFamily="2" charset="2"/>
              <a:buNone/>
              <a:defRPr/>
            </a:pPr>
            <a:r>
              <a:rPr lang="en-US" sz="2300">
                <a:solidFill>
                  <a:schemeClr val="tx1"/>
                </a:solidFill>
                <a:latin typeface="Times New Roman" panose="02020603050405020304" pitchFamily="18" charset="0"/>
                <a:cs typeface="Times New Roman" panose="02020603050405020304" pitchFamily="18" charset="0"/>
              </a:rPr>
              <a:t>	Chuyển sang lớp ẩn L kế nó, đặt L=K-1</a:t>
            </a:r>
          </a:p>
          <a:p>
            <a:pPr marL="512763" lvl="1" indent="-401638">
              <a:lnSpc>
                <a:spcPct val="80000"/>
              </a:lnSpc>
              <a:buFont typeface="Wingdings" panose="05000000000000000000" pitchFamily="2" charset="2"/>
              <a:buChar char="Ø"/>
              <a:defRPr/>
            </a:pPr>
            <a:r>
              <a:rPr lang="en-US" sz="2300" b="1">
                <a:solidFill>
                  <a:schemeClr val="tx1"/>
                </a:solidFill>
                <a:latin typeface="Times New Roman" panose="02020603050405020304" pitchFamily="18" charset="0"/>
                <a:cs typeface="Times New Roman" panose="02020603050405020304" pitchFamily="18" charset="0"/>
              </a:rPr>
              <a:t>Xét các lớp ẩn (**): </a:t>
            </a:r>
            <a:r>
              <a:rPr lang="en-US" sz="2300">
                <a:solidFill>
                  <a:schemeClr val="tx1"/>
                </a:solidFill>
                <a:latin typeface="Times New Roman" panose="02020603050405020304" pitchFamily="18" charset="0"/>
                <a:cs typeface="Times New Roman" panose="02020603050405020304" pitchFamily="18" charset="0"/>
              </a:rPr>
              <a:t>với mỗi Nơron l trên lớp ẩn thứ L, xác định sai số:</a:t>
            </a:r>
          </a:p>
          <a:p>
            <a:pPr marL="512763" lvl="1" indent="-401638">
              <a:lnSpc>
                <a:spcPct val="80000"/>
              </a:lnSpc>
              <a:buFont typeface="Wingdings" panose="05000000000000000000" pitchFamily="2" charset="2"/>
              <a:buChar char="Ø"/>
              <a:defRPr/>
            </a:pPr>
            <a:r>
              <a:rPr lang="en-US" sz="2300">
                <a:solidFill>
                  <a:schemeClr val="tx1"/>
                </a:solidFill>
                <a:latin typeface="Times New Roman" panose="02020603050405020304" pitchFamily="18" charset="0"/>
                <a:cs typeface="Times New Roman" panose="02020603050405020304" pitchFamily="18" charset="0"/>
              </a:rPr>
              <a:t>Cập nhật lại trọng số có trong mạng, </a:t>
            </a:r>
            <a:r>
              <a:rPr lang="en-US" sz="2300" i="1">
                <a:solidFill>
                  <a:schemeClr val="tx1"/>
                </a:solidFill>
                <a:latin typeface="Times New Roman" panose="02020603050405020304" pitchFamily="18" charset="0"/>
                <a:cs typeface="Times New Roman" panose="02020603050405020304" pitchFamily="18" charset="0"/>
              </a:rPr>
              <a:t>w</a:t>
            </a:r>
            <a:r>
              <a:rPr lang="en-US" sz="2300" i="1" baseline="-25000">
                <a:solidFill>
                  <a:schemeClr val="tx1"/>
                </a:solidFill>
                <a:latin typeface="Times New Roman" panose="02020603050405020304" pitchFamily="18" charset="0"/>
                <a:cs typeface="Times New Roman" panose="02020603050405020304" pitchFamily="18" charset="0"/>
              </a:rPr>
              <a:t>ji</a:t>
            </a:r>
          </a:p>
          <a:p>
            <a:pPr marL="512763" lvl="1" indent="-401638">
              <a:lnSpc>
                <a:spcPct val="80000"/>
              </a:lnSpc>
              <a:buFontTx/>
              <a:buNone/>
              <a:defRPr/>
            </a:pPr>
            <a:r>
              <a:rPr lang="en-US" sz="2300" i="1">
                <a:solidFill>
                  <a:schemeClr val="tx1"/>
                </a:solidFill>
                <a:latin typeface="Times New Roman" panose="02020603050405020304" pitchFamily="18" charset="0"/>
                <a:cs typeface="Times New Roman" panose="02020603050405020304" pitchFamily="18" charset="0"/>
              </a:rPr>
              <a:t>		w</a:t>
            </a:r>
            <a:r>
              <a:rPr lang="en-US" sz="2300" i="1" baseline="-25000">
                <a:solidFill>
                  <a:schemeClr val="tx1"/>
                </a:solidFill>
                <a:latin typeface="Times New Roman" panose="02020603050405020304" pitchFamily="18" charset="0"/>
                <a:cs typeface="Times New Roman" panose="02020603050405020304" pitchFamily="18" charset="0"/>
              </a:rPr>
              <a:t>ji</a:t>
            </a:r>
            <a:r>
              <a:rPr lang="en-US" sz="2300" i="1">
                <a:solidFill>
                  <a:schemeClr val="tx1"/>
                </a:solidFill>
                <a:latin typeface="Times New Roman" panose="02020603050405020304" pitchFamily="18" charset="0"/>
                <a:cs typeface="Times New Roman" panose="02020603050405020304" pitchFamily="18" charset="0"/>
              </a:rPr>
              <a:t> = w</a:t>
            </a:r>
            <a:r>
              <a:rPr lang="en-US" sz="2300" i="1" baseline="-25000">
                <a:solidFill>
                  <a:schemeClr val="tx1"/>
                </a:solidFill>
                <a:latin typeface="Times New Roman" panose="02020603050405020304" pitchFamily="18" charset="0"/>
                <a:cs typeface="Times New Roman" panose="02020603050405020304" pitchFamily="18" charset="0"/>
              </a:rPr>
              <a:t>ji</a:t>
            </a:r>
            <a:r>
              <a:rPr lang="en-US" sz="2300" i="1">
                <a:solidFill>
                  <a:schemeClr val="tx1"/>
                </a:solidFill>
                <a:latin typeface="Times New Roman" panose="02020603050405020304" pitchFamily="18" charset="0"/>
                <a:cs typeface="Times New Roman" panose="02020603050405020304" pitchFamily="18" charset="0"/>
              </a:rPr>
              <a:t> + </a:t>
            </a:r>
            <a:r>
              <a:rPr lang="en-US" sz="2300">
                <a:solidFill>
                  <a:schemeClr val="tx1"/>
                </a:solidFill>
                <a:latin typeface="Times New Roman" panose="02020603050405020304" pitchFamily="18" charset="0"/>
                <a:cs typeface="Times New Roman" panose="02020603050405020304" pitchFamily="18" charset="0"/>
              </a:rPr>
              <a:t>Δ</a:t>
            </a:r>
            <a:r>
              <a:rPr lang="en-US" sz="2300" i="1">
                <a:solidFill>
                  <a:schemeClr val="tx1"/>
                </a:solidFill>
                <a:latin typeface="Times New Roman" panose="02020603050405020304" pitchFamily="18" charset="0"/>
                <a:cs typeface="Times New Roman" panose="02020603050405020304" pitchFamily="18" charset="0"/>
              </a:rPr>
              <a:t>w</a:t>
            </a:r>
            <a:r>
              <a:rPr lang="en-US" sz="2300" i="1" baseline="-25000">
                <a:solidFill>
                  <a:schemeClr val="tx1"/>
                </a:solidFill>
                <a:latin typeface="Times New Roman" panose="02020603050405020304" pitchFamily="18" charset="0"/>
                <a:cs typeface="Times New Roman" panose="02020603050405020304" pitchFamily="18" charset="0"/>
              </a:rPr>
              <a:t>ji</a:t>
            </a:r>
            <a:r>
              <a:rPr lang="en-US" sz="2300">
                <a:solidFill>
                  <a:schemeClr val="tx1"/>
                </a:solidFill>
                <a:latin typeface="Times New Roman" panose="02020603050405020304" pitchFamily="18" charset="0"/>
                <a:cs typeface="Times New Roman" panose="02020603050405020304" pitchFamily="18" charset="0"/>
              </a:rPr>
              <a:t>  với Δ</a:t>
            </a:r>
            <a:r>
              <a:rPr lang="en-US" sz="2300" i="1">
                <a:solidFill>
                  <a:schemeClr val="tx1"/>
                </a:solidFill>
                <a:latin typeface="Times New Roman" panose="02020603050405020304" pitchFamily="18" charset="0"/>
                <a:cs typeface="Times New Roman" panose="02020603050405020304" pitchFamily="18" charset="0"/>
              </a:rPr>
              <a:t>w</a:t>
            </a:r>
            <a:r>
              <a:rPr lang="en-US" sz="2300" i="1" baseline="-25000">
                <a:solidFill>
                  <a:schemeClr val="tx1"/>
                </a:solidFill>
                <a:latin typeface="Times New Roman" panose="02020603050405020304" pitchFamily="18" charset="0"/>
                <a:cs typeface="Times New Roman" panose="02020603050405020304" pitchFamily="18" charset="0"/>
              </a:rPr>
              <a:t>ji</a:t>
            </a:r>
            <a:r>
              <a:rPr lang="en-US" sz="2300" i="1">
                <a:solidFill>
                  <a:schemeClr val="tx1"/>
                </a:solidFill>
                <a:latin typeface="Times New Roman" panose="02020603050405020304" pitchFamily="18" charset="0"/>
                <a:cs typeface="Times New Roman" panose="02020603050405020304" pitchFamily="18" charset="0"/>
              </a:rPr>
              <a:t> = </a:t>
            </a:r>
            <a:r>
              <a:rPr lang="en-US" sz="2300">
                <a:solidFill>
                  <a:schemeClr val="tx1"/>
                </a:solidFill>
                <a:latin typeface="Times New Roman" panose="02020603050405020304" pitchFamily="18" charset="0"/>
                <a:cs typeface="Times New Roman" panose="02020603050405020304" pitchFamily="18" charset="0"/>
              </a:rPr>
              <a:t>ησ</a:t>
            </a:r>
            <a:r>
              <a:rPr lang="en-US" sz="2300" i="1" baseline="-25000">
                <a:solidFill>
                  <a:schemeClr val="tx1"/>
                </a:solidFill>
                <a:latin typeface="Times New Roman" panose="02020603050405020304" pitchFamily="18" charset="0"/>
                <a:cs typeface="Times New Roman" panose="02020603050405020304" pitchFamily="18" charset="0"/>
              </a:rPr>
              <a:t>j</a:t>
            </a:r>
            <a:r>
              <a:rPr lang="en-US" sz="2300">
                <a:solidFill>
                  <a:schemeClr val="tx1"/>
                </a:solidFill>
                <a:latin typeface="Times New Roman" panose="02020603050405020304" pitchFamily="18" charset="0"/>
                <a:cs typeface="Times New Roman" panose="02020603050405020304" pitchFamily="18" charset="0"/>
              </a:rPr>
              <a:t>o</a:t>
            </a:r>
            <a:r>
              <a:rPr lang="en-US" sz="2300" i="1" baseline="-25000">
                <a:solidFill>
                  <a:schemeClr val="tx1"/>
                </a:solidFill>
                <a:latin typeface="Times New Roman" panose="02020603050405020304" pitchFamily="18" charset="0"/>
                <a:cs typeface="Times New Roman" panose="02020603050405020304" pitchFamily="18" charset="0"/>
              </a:rPr>
              <a:t>ji</a:t>
            </a:r>
          </a:p>
          <a:p>
            <a:pPr marL="512763" lvl="1" indent="-401638">
              <a:lnSpc>
                <a:spcPct val="80000"/>
              </a:lnSpc>
              <a:buFont typeface="Wingdings" panose="05000000000000000000" pitchFamily="2" charset="2"/>
              <a:buChar char="Ø"/>
              <a:defRPr/>
            </a:pPr>
            <a:r>
              <a:rPr lang="en-US" sz="2300" b="1" i="1">
                <a:solidFill>
                  <a:schemeClr val="tx1"/>
                </a:solidFill>
                <a:latin typeface="Times New Roman" panose="02020603050405020304" pitchFamily="18" charset="0"/>
                <a:cs typeface="Times New Roman" panose="02020603050405020304" pitchFamily="18" charset="0"/>
              </a:rPr>
              <a:t>Nếu (L&gt;1) thì: </a:t>
            </a:r>
            <a:r>
              <a:rPr lang="en-US" sz="2300" i="1">
                <a:solidFill>
                  <a:schemeClr val="tx1"/>
                </a:solidFill>
                <a:latin typeface="Times New Roman" panose="02020603050405020304" pitchFamily="18" charset="0"/>
                <a:cs typeface="Times New Roman" panose="02020603050405020304" pitchFamily="18" charset="0"/>
              </a:rPr>
              <a:t>chuyển sang lớp ẩn trên nó : L=L-1 và quay lại bước </a:t>
            </a:r>
            <a:r>
              <a:rPr lang="en-US" sz="2300" b="1" i="1">
                <a:solidFill>
                  <a:schemeClr val="tx1"/>
                </a:solidFill>
                <a:latin typeface="Times New Roman" panose="02020603050405020304" pitchFamily="18" charset="0"/>
                <a:cs typeface="Times New Roman" panose="02020603050405020304" pitchFamily="18" charset="0"/>
              </a:rPr>
              <a:t>(**)</a:t>
            </a:r>
            <a:endParaRPr lang="en-US" sz="2300" i="1">
              <a:solidFill>
                <a:schemeClr val="tx1"/>
              </a:solidFill>
              <a:latin typeface="Times New Roman" panose="02020603050405020304" pitchFamily="18" charset="0"/>
              <a:cs typeface="Times New Roman" panose="02020603050405020304" pitchFamily="18" charset="0"/>
            </a:endParaRPr>
          </a:p>
          <a:p>
            <a:pPr marL="512763" lvl="1" indent="-401638">
              <a:lnSpc>
                <a:spcPct val="80000"/>
              </a:lnSpc>
              <a:buFontTx/>
              <a:buNone/>
              <a:defRPr/>
            </a:pPr>
            <a:r>
              <a:rPr lang="en-US" sz="2300" i="1">
                <a:solidFill>
                  <a:schemeClr val="tx1"/>
                </a:solidFill>
                <a:latin typeface="Times New Roman" panose="02020603050405020304" pitchFamily="18" charset="0"/>
                <a:cs typeface="Times New Roman" panose="02020603050405020304" pitchFamily="18" charset="0"/>
              </a:rPr>
              <a:t>	Ngược lại: chọn cặp (x, t) mới trong không gian mẫu học, quay lại bước </a:t>
            </a:r>
            <a:r>
              <a:rPr lang="en-US" sz="2300" b="1" i="1">
                <a:solidFill>
                  <a:schemeClr val="tx1"/>
                </a:solidFill>
                <a:latin typeface="Times New Roman" panose="02020603050405020304" pitchFamily="18" charset="0"/>
                <a:cs typeface="Times New Roman" panose="02020603050405020304" pitchFamily="18" charset="0"/>
              </a:rPr>
              <a:t>(*)</a:t>
            </a:r>
            <a:r>
              <a:rPr lang="en-US" sz="2300" i="1">
                <a:solidFill>
                  <a:schemeClr val="tx1"/>
                </a:solidFill>
                <a:latin typeface="Times New Roman" panose="02020603050405020304" pitchFamily="18" charset="0"/>
                <a:cs typeface="Times New Roman" panose="02020603050405020304" pitchFamily="18" charset="0"/>
              </a:rPr>
              <a:t>.</a:t>
            </a:r>
            <a:r>
              <a:rPr lang="en-US" sz="2300">
                <a:solidFill>
                  <a:schemeClr val="tx1"/>
                </a:solidFill>
                <a:latin typeface="Times New Roman" panose="02020603050405020304" pitchFamily="18" charset="0"/>
                <a:cs typeface="Times New Roman" panose="02020603050405020304" pitchFamily="18" charset="0"/>
              </a:rPr>
              <a:t> </a:t>
            </a:r>
            <a:endParaRPr lang="en-US" sz="2300" baseline="-25000" dirty="0">
              <a:solidFill>
                <a:schemeClr val="tx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53543" y="518174"/>
            <a:ext cx="8273386" cy="707886"/>
          </a:xfrm>
          <a:prstGeom prst="rect">
            <a:avLst/>
          </a:prstGeom>
          <a:noFill/>
        </p:spPr>
        <p:txBody>
          <a:bodyPr wrap="square" rtlCol="0">
            <a:spAutoFit/>
          </a:bodyPr>
          <a:lstStyle/>
          <a:p>
            <a:r>
              <a:rPr lang="en-US" sz="40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Thuật giải lan truyền ngược:</a:t>
            </a:r>
            <a:endParaRPr lang="en-US" sz="40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16</a:t>
            </a:fld>
            <a:endParaRPr lang="en-US"/>
          </a:p>
        </p:txBody>
      </p:sp>
      <p:pic>
        <p:nvPicPr>
          <p:cNvPr id="2050" name="Picture 2" descr="Hình ảnh có liên quan"/>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0" name="TextBox 9"/>
          <p:cNvSpPr txBox="1"/>
          <p:nvPr/>
        </p:nvSpPr>
        <p:spPr>
          <a:xfrm>
            <a:off x="-5166" y="-84564"/>
            <a:ext cx="8120416" cy="707886"/>
          </a:xfrm>
          <a:prstGeom prst="rect">
            <a:avLst/>
          </a:prstGeom>
          <a:noFill/>
        </p:spPr>
        <p:txBody>
          <a:bodyPr wrap="square" rtlCol="0">
            <a:spAutoFit/>
          </a:bodyPr>
          <a:lstStyle/>
          <a:p>
            <a:r>
              <a:rPr lang="en-US" sz="4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II. Mạng nơron truyền thẳng đa lớp</a:t>
            </a:r>
            <a:endParaRPr 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graphicFrame>
        <p:nvGraphicFramePr>
          <p:cNvPr id="11" name="Object 2"/>
          <p:cNvGraphicFramePr>
            <a:graphicFrameLocks noChangeAspect="1"/>
          </p:cNvGraphicFramePr>
          <p:nvPr>
            <p:extLst>
              <p:ext uri="{D42A27DB-BD31-4B8C-83A1-F6EECF244321}">
                <p14:modId xmlns:p14="http://schemas.microsoft.com/office/powerpoint/2010/main" val="3749855892"/>
              </p:ext>
            </p:extLst>
          </p:nvPr>
        </p:nvGraphicFramePr>
        <p:xfrm>
          <a:off x="2193758" y="3629192"/>
          <a:ext cx="1676400" cy="349250"/>
        </p:xfrm>
        <a:graphic>
          <a:graphicData uri="http://schemas.openxmlformats.org/presentationml/2006/ole">
            <mc:AlternateContent xmlns:mc="http://schemas.openxmlformats.org/markup-compatibility/2006">
              <mc:Choice xmlns:v="urn:schemas-microsoft-com:vml" Requires="v">
                <p:oleObj spid="_x0000_s1116" r:id="rId5" imgW="1397000" imgH="228600" progId="Unknown">
                  <p:embed/>
                </p:oleObj>
              </mc:Choice>
              <mc:Fallback>
                <p:oleObj r:id="rId5" imgW="1397000" imgH="228600" progId="Unknown">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3758" y="3629192"/>
                        <a:ext cx="1676400"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3"/>
          <p:cNvGraphicFramePr>
            <a:graphicFrameLocks noChangeAspect="1"/>
          </p:cNvGraphicFramePr>
          <p:nvPr>
            <p:extLst>
              <p:ext uri="{D42A27DB-BD31-4B8C-83A1-F6EECF244321}">
                <p14:modId xmlns:p14="http://schemas.microsoft.com/office/powerpoint/2010/main" val="2942278110"/>
              </p:ext>
            </p:extLst>
          </p:nvPr>
        </p:nvGraphicFramePr>
        <p:xfrm>
          <a:off x="1618749" y="4465224"/>
          <a:ext cx="1381125" cy="413084"/>
        </p:xfrm>
        <a:graphic>
          <a:graphicData uri="http://schemas.openxmlformats.org/presentationml/2006/ole">
            <mc:AlternateContent xmlns:mc="http://schemas.openxmlformats.org/markup-compatibility/2006">
              <mc:Choice xmlns:v="urn:schemas-microsoft-com:vml" Requires="v">
                <p:oleObj spid="_x0000_s1117" r:id="rId7" imgW="1384300" imgH="342900" progId="Unknown">
                  <p:embed/>
                </p:oleObj>
              </mc:Choice>
              <mc:Fallback>
                <p:oleObj r:id="rId7" imgW="1384300" imgH="342900" progId="Unknown">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8749" y="4465224"/>
                        <a:ext cx="1381125" cy="413084"/>
                      </a:xfrm>
                      <a:prstGeom prst="rect">
                        <a:avLst/>
                      </a:prstGeom>
                      <a:noFill/>
                    </p:spPr>
                  </p:pic>
                </p:oleObj>
              </mc:Fallback>
            </mc:AlternateContent>
          </a:graphicData>
        </a:graphic>
      </p:graphicFrame>
    </p:spTree>
    <p:extLst>
      <p:ext uri="{BB962C8B-B14F-4D97-AF65-F5344CB8AC3E}">
        <p14:creationId xmlns:p14="http://schemas.microsoft.com/office/powerpoint/2010/main" val="11946617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25214" y="2237554"/>
            <a:ext cx="4038601" cy="4185718"/>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Phương pháp toán thường sử dụng trong xử lý tín hiệu.</a:t>
            </a:r>
          </a:p>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Thực hiện bằng cách nhân các giá trị xét với giá trị tương ứng trong kernel và thực hiện lấy tổng các giá trị tính được.</a:t>
            </a:r>
          </a:p>
        </p:txBody>
      </p:sp>
      <p:sp>
        <p:nvSpPr>
          <p:cNvPr id="8" name="TextBox 7"/>
          <p:cNvSpPr txBox="1"/>
          <p:nvPr/>
        </p:nvSpPr>
        <p:spPr>
          <a:xfrm>
            <a:off x="0" y="1246850"/>
            <a:ext cx="8273386"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Tích chập:</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17</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0" name="TextBox 9"/>
          <p:cNvSpPr txBox="1"/>
          <p:nvPr/>
        </p:nvSpPr>
        <p:spPr>
          <a:xfrm>
            <a:off x="-5166" y="169571"/>
            <a:ext cx="8120416" cy="707886"/>
          </a:xfrm>
          <a:prstGeom prst="rect">
            <a:avLst/>
          </a:prstGeom>
          <a:noFill/>
        </p:spPr>
        <p:txBody>
          <a:bodyPr wrap="square" rtlCol="0">
            <a:spAutoFit/>
          </a:bodyPr>
          <a:lstStyle/>
          <a:p>
            <a:r>
              <a:rPr lang="en-US" sz="4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III. Mạng nơron tích chập</a:t>
            </a:r>
            <a:endParaRPr 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pic>
        <p:nvPicPr>
          <p:cNvPr id="13314" name="Picture 2" descr="Convolution with 3×3 Filte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430670" y="2514600"/>
            <a:ext cx="4618495" cy="3371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54124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314"/>
                                        </p:tgtEl>
                                        <p:attrNameLst>
                                          <p:attrName>style.visibility</p:attrName>
                                        </p:attrNameLst>
                                      </p:cBhvr>
                                      <p:to>
                                        <p:strVal val="visible"/>
                                      </p:to>
                                    </p:set>
                                    <p:anim calcmode="lin" valueType="num">
                                      <p:cBhvr additive="base">
                                        <p:cTn id="15" dur="1000" fill="hold"/>
                                        <p:tgtEl>
                                          <p:spTgt spid="13314"/>
                                        </p:tgtEl>
                                        <p:attrNameLst>
                                          <p:attrName>ppt_x</p:attrName>
                                        </p:attrNameLst>
                                      </p:cBhvr>
                                      <p:tavLst>
                                        <p:tav tm="0">
                                          <p:val>
                                            <p:strVal val="#ppt_x"/>
                                          </p:val>
                                        </p:tav>
                                        <p:tav tm="100000">
                                          <p:val>
                                            <p:strVal val="#ppt_x"/>
                                          </p:val>
                                        </p:tav>
                                      </p:tavLst>
                                    </p:anim>
                                    <p:anim calcmode="lin" valueType="num">
                                      <p:cBhvr additive="base">
                                        <p:cTn id="16" dur="1000" fill="hold"/>
                                        <p:tgtEl>
                                          <p:spTgt spid="13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25214" y="2237554"/>
            <a:ext cx="7990036" cy="4185718"/>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spcAft>
                <a:spcPct val="10000"/>
              </a:spcAft>
              <a:buFont typeface="Wingdings" panose="05000000000000000000" pitchFamily="2" charset="2"/>
              <a:buChar char="q"/>
            </a:pPr>
            <a:r>
              <a:rPr lang="vi-VN" sz="2800">
                <a:solidFill>
                  <a:schemeClr val="tx1"/>
                </a:solidFill>
                <a:latin typeface="+mj-lt"/>
              </a:rPr>
              <a:t>Các layer liên kết được với nhau thông qua cơ </a:t>
            </a:r>
            <a:r>
              <a:rPr lang="vi-VN" sz="2800" smtClean="0">
                <a:solidFill>
                  <a:schemeClr val="tx1"/>
                </a:solidFill>
                <a:latin typeface="+mj-lt"/>
              </a:rPr>
              <a:t>chế convolution.</a:t>
            </a:r>
            <a:endParaRPr lang="en-US" sz="2800" smtClean="0">
              <a:solidFill>
                <a:schemeClr val="tx1"/>
              </a:solidFill>
              <a:latin typeface="+mj-lt"/>
            </a:endParaRPr>
          </a:p>
          <a:p>
            <a:pPr marL="457200" indent="-457200" algn="just">
              <a:spcAft>
                <a:spcPct val="10000"/>
              </a:spcAft>
              <a:buFont typeface="Wingdings" panose="05000000000000000000" pitchFamily="2" charset="2"/>
              <a:buChar char="q"/>
            </a:pPr>
            <a:r>
              <a:rPr lang="vi-VN" sz="2800" smtClean="0">
                <a:solidFill>
                  <a:schemeClr val="tx1"/>
                </a:solidFill>
                <a:latin typeface="+mj-lt"/>
              </a:rPr>
              <a:t>Layer </a:t>
            </a:r>
            <a:r>
              <a:rPr lang="vi-VN" sz="2800">
                <a:solidFill>
                  <a:schemeClr val="tx1"/>
                </a:solidFill>
                <a:latin typeface="+mj-lt"/>
              </a:rPr>
              <a:t>tiếp theo là kết quả convolution từ layer trước đó, nhờ vậy mà ta có được các kết nối cục bộ. </a:t>
            </a:r>
            <a:endParaRPr lang="en-US" sz="2800" smtClean="0">
              <a:solidFill>
                <a:schemeClr val="tx1"/>
              </a:solidFill>
              <a:latin typeface="+mj-lt"/>
            </a:endParaRPr>
          </a:p>
          <a:p>
            <a:pPr marL="457200" indent="-457200" algn="just">
              <a:spcAft>
                <a:spcPct val="10000"/>
              </a:spcAft>
              <a:buFont typeface="Wingdings" panose="05000000000000000000" pitchFamily="2" charset="2"/>
              <a:buChar char="q"/>
            </a:pPr>
            <a:r>
              <a:rPr lang="vi-VN" sz="2800" smtClean="0">
                <a:solidFill>
                  <a:schemeClr val="tx1"/>
                </a:solidFill>
                <a:latin typeface="+mj-lt"/>
              </a:rPr>
              <a:t>Nghĩa </a:t>
            </a:r>
            <a:r>
              <a:rPr lang="vi-VN" sz="2800">
                <a:solidFill>
                  <a:schemeClr val="tx1"/>
                </a:solidFill>
                <a:latin typeface="+mj-lt"/>
              </a:rPr>
              <a:t>là mỗi </a:t>
            </a:r>
            <a:r>
              <a:rPr lang="vi-VN" sz="2800" smtClean="0">
                <a:solidFill>
                  <a:schemeClr val="tx1"/>
                </a:solidFill>
                <a:latin typeface="+mj-lt"/>
              </a:rPr>
              <a:t>nơron </a:t>
            </a:r>
            <a:r>
              <a:rPr lang="vi-VN" sz="2800">
                <a:solidFill>
                  <a:schemeClr val="tx1"/>
                </a:solidFill>
                <a:latin typeface="+mj-lt"/>
              </a:rPr>
              <a:t>ở layer tiếp theo sinh ra từ filter áp đặt lên một </a:t>
            </a:r>
            <a:r>
              <a:rPr lang="vi-VN" sz="2800" smtClean="0">
                <a:solidFill>
                  <a:schemeClr val="tx1"/>
                </a:solidFill>
                <a:latin typeface="+mj-lt"/>
              </a:rPr>
              <a:t>vùng</a:t>
            </a:r>
            <a:r>
              <a:rPr lang="en-US" sz="2800" smtClean="0">
                <a:solidFill>
                  <a:schemeClr val="tx1"/>
                </a:solidFill>
                <a:latin typeface="+mj-lt"/>
              </a:rPr>
              <a:t> </a:t>
            </a:r>
            <a:r>
              <a:rPr lang="vi-VN" sz="2800" smtClean="0">
                <a:solidFill>
                  <a:schemeClr val="tx1"/>
                </a:solidFill>
                <a:latin typeface="+mj-lt"/>
              </a:rPr>
              <a:t>cục </a:t>
            </a:r>
            <a:r>
              <a:rPr lang="vi-VN" sz="2800">
                <a:solidFill>
                  <a:schemeClr val="tx1"/>
                </a:solidFill>
                <a:latin typeface="+mj-lt"/>
              </a:rPr>
              <a:t>bộ của nơ-ron layer trước đó.</a:t>
            </a:r>
            <a:endParaRPr lang="en-US" sz="2800" smtClean="0">
              <a:solidFill>
                <a:schemeClr val="tx1"/>
              </a:solidFill>
              <a:latin typeface="+mj-lt"/>
              <a:ea typeface="Tahoma" panose="020B0604030504040204" pitchFamily="34" charset="0"/>
              <a:cs typeface="Times New Roman" panose="02020603050405020304" pitchFamily="18" charset="0"/>
            </a:endParaRPr>
          </a:p>
        </p:txBody>
      </p:sp>
      <p:sp>
        <p:nvSpPr>
          <p:cNvPr id="8" name="TextBox 7"/>
          <p:cNvSpPr txBox="1"/>
          <p:nvPr/>
        </p:nvSpPr>
        <p:spPr>
          <a:xfrm>
            <a:off x="0" y="1246850"/>
            <a:ext cx="8686800"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Tích chập trong mạng nơron:</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18</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0" name="TextBox 9"/>
          <p:cNvSpPr txBox="1"/>
          <p:nvPr/>
        </p:nvSpPr>
        <p:spPr>
          <a:xfrm>
            <a:off x="-5166" y="169571"/>
            <a:ext cx="8120416" cy="707886"/>
          </a:xfrm>
          <a:prstGeom prst="rect">
            <a:avLst/>
          </a:prstGeom>
          <a:noFill/>
        </p:spPr>
        <p:txBody>
          <a:bodyPr wrap="square" rtlCol="0">
            <a:spAutoFit/>
          </a:bodyPr>
          <a:lstStyle/>
          <a:p>
            <a:r>
              <a:rPr lang="en-US" sz="4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III. Mạng nơron tích chập</a:t>
            </a:r>
            <a:endParaRPr 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Tree>
    <p:extLst>
      <p:ext uri="{BB962C8B-B14F-4D97-AF65-F5344CB8AC3E}">
        <p14:creationId xmlns:p14="http://schemas.microsoft.com/office/powerpoint/2010/main" val="32471515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0" y="1246850"/>
            <a:ext cx="8686800"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Gaussian Filter:</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19</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0" name="TextBox 9"/>
          <p:cNvSpPr txBox="1"/>
          <p:nvPr/>
        </p:nvSpPr>
        <p:spPr>
          <a:xfrm>
            <a:off x="-5166" y="169571"/>
            <a:ext cx="8120416" cy="707886"/>
          </a:xfrm>
          <a:prstGeom prst="rect">
            <a:avLst/>
          </a:prstGeom>
          <a:noFill/>
        </p:spPr>
        <p:txBody>
          <a:bodyPr wrap="square" rtlCol="0">
            <a:spAutoFit/>
          </a:bodyPr>
          <a:lstStyle/>
          <a:p>
            <a:r>
              <a:rPr lang="en-US" sz="4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III. Mạng nơron tích chập</a:t>
            </a:r>
            <a:endParaRPr 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8" name="Rounded Rectangle 17"/>
              <p:cNvSpPr/>
              <p:nvPr/>
            </p:nvSpPr>
            <p:spPr>
              <a:xfrm>
                <a:off x="174726" y="5153215"/>
                <a:ext cx="4038600" cy="1128802"/>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ct val="1000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𝑔</m:t>
                          </m:r>
                        </m:e>
                        <m:sub>
                          <m: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𝜎</m:t>
                          </m:r>
                        </m:sub>
                      </m:sSub>
                      <m:d>
                        <m:dPr>
                          <m:ctrlP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𝑥</m:t>
                          </m:r>
                        </m:e>
                      </m:d>
                      <m: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𝜎</m:t>
                          </m:r>
                          <m:rad>
                            <m:radPr>
                              <m:degHide m:val="on"/>
                              <m:ctrlP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radPr>
                            <m:deg/>
                            <m:e>
                              <m: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𝜋</m:t>
                              </m:r>
                            </m:e>
                          </m:rad>
                        </m:den>
                      </m:f>
                      <m:sSup>
                        <m:sSupPr>
                          <m:ctrlP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𝑒</m:t>
                          </m:r>
                        </m:e>
                        <m:sup>
                          <m:d>
                            <m:dPr>
                              <m:ctrlP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𝑥</m:t>
                                      </m:r>
                                    </m:e>
                                    <m:sup>
                                      <m:r>
                                        <a:rPr 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up>
                                  </m:sSup>
                                </m:num>
                                <m:den>
                                  <m:r>
                                    <a:rPr 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Sup>
                                    <m:sSupPr>
                                      <m:ctrlPr>
                                        <a:rPr 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up>
                                  </m:sSup>
                                </m:den>
                              </m:f>
                            </m:e>
                          </m:d>
                        </m:sup>
                      </m:sSup>
                      <m: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 </m:t>
                      </m:r>
                    </m:oMath>
                  </m:oMathPara>
                </a14:m>
                <a:endPar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18" name="Rounded Rectangle 17"/>
              <p:cNvSpPr>
                <a:spLocks noRot="1" noChangeAspect="1" noMove="1" noResize="1" noEditPoints="1" noAdjustHandles="1" noChangeArrowheads="1" noChangeShapeType="1" noTextEdit="1"/>
              </p:cNvSpPr>
              <p:nvPr/>
            </p:nvSpPr>
            <p:spPr>
              <a:xfrm>
                <a:off x="174726" y="5153215"/>
                <a:ext cx="4038600" cy="1128802"/>
              </a:xfrm>
              <a:prstGeom prst="roundRect">
                <a:avLst/>
              </a:prstGeom>
              <a:blipFill rotWithShape="0">
                <a:blip r:embed="rId4"/>
                <a:stretch>
                  <a:fillRect/>
                </a:stretch>
              </a:blip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txBody>
              <a:bodyPr/>
              <a:lstStyle/>
              <a:p>
                <a:r>
                  <a:rPr lang="en-US">
                    <a:noFill/>
                  </a:rPr>
                  <a:t> </a:t>
                </a:r>
              </a:p>
            </p:txBody>
          </p:sp>
        </mc:Fallback>
      </mc:AlternateContent>
      <p:pic>
        <p:nvPicPr>
          <p:cNvPr id="19" name="Picture 18"/>
          <p:cNvPicPr>
            <a:picLocks noChangeAspect="1"/>
          </p:cNvPicPr>
          <p:nvPr/>
        </p:nvPicPr>
        <p:blipFill rotWithShape="1">
          <a:blip r:embed="rId5"/>
          <a:srcRect l="55271" t="46875" r="23060" b="20833"/>
          <a:stretch/>
        </p:blipFill>
        <p:spPr>
          <a:xfrm>
            <a:off x="533400" y="2182212"/>
            <a:ext cx="3321252" cy="2782670"/>
          </a:xfrm>
          <a:prstGeom prst="rect">
            <a:avLst/>
          </a:prstGeom>
        </p:spPr>
      </p:pic>
      <p:sp>
        <p:nvSpPr>
          <p:cNvPr id="20" name="Rounded Rectangle 19"/>
          <p:cNvSpPr/>
          <p:nvPr/>
        </p:nvSpPr>
        <p:spPr>
          <a:xfrm>
            <a:off x="4762335" y="4926148"/>
            <a:ext cx="4038600" cy="1478662"/>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ct val="10000"/>
              </a:spcAft>
            </a:pPr>
            <a:r>
              <a:rPr lang="en-US" sz="2800" b="0" smtClean="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Gaussian Filter</a:t>
            </a:r>
          </a:p>
          <a:p>
            <a:pPr algn="ctr">
              <a:spcAft>
                <a:spcPct val="10000"/>
              </a:spcAft>
            </a:pPr>
            <a:r>
              <a:rPr lang="en-US" sz="2800" b="0" smtClean="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(Rời rạc hóa thành </a:t>
            </a:r>
          </a:p>
          <a:p>
            <a:pPr algn="ctr">
              <a:spcAft>
                <a:spcPct val="10000"/>
              </a:spcAft>
            </a:pPr>
            <a:r>
              <a:rPr lang="en-US" sz="2800" b="0" smtClean="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ma trận Gaussian 3x3)</a:t>
            </a:r>
            <a:endPar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descr="Kết quả hình ảnh cho gaussian 3x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7411" y="2743200"/>
            <a:ext cx="4612943" cy="16033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9446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9334" y="647712"/>
            <a:ext cx="6477000" cy="923330"/>
          </a:xfrm>
          <a:prstGeom prst="rect">
            <a:avLst/>
          </a:prstGeom>
          <a:noFill/>
        </p:spPr>
        <p:txBody>
          <a:bodyPr wrap="square" rtlCol="0">
            <a:spAutoFit/>
          </a:bodyPr>
          <a:lstStyle/>
          <a:p>
            <a:pPr algn="ctr"/>
            <a:r>
              <a:rPr lang="en-US" sz="54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mj-lt"/>
                <a:ea typeface="Verdana" pitchFamily="34" charset="0"/>
                <a:cs typeface="Verdana" pitchFamily="34" charset="0"/>
              </a:rPr>
              <a:t>NỘI DUNG TRÌNH BÀY</a:t>
            </a:r>
            <a:endParaRPr lang="en-US" sz="5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mj-lt"/>
              <a:ea typeface="Verdana" pitchFamily="34" charset="0"/>
              <a:cs typeface="Verdana" pitchFamily="34" charset="0"/>
            </a:endParaRPr>
          </a:p>
        </p:txBody>
      </p:sp>
      <p:sp>
        <p:nvSpPr>
          <p:cNvPr id="9" name="Rounded Rectangle 8"/>
          <p:cNvSpPr/>
          <p:nvPr/>
        </p:nvSpPr>
        <p:spPr>
          <a:xfrm>
            <a:off x="513380" y="1957326"/>
            <a:ext cx="7239000" cy="4214874"/>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lgn="just">
              <a:buClr>
                <a:schemeClr val="tx2">
                  <a:lumMod val="60000"/>
                  <a:lumOff val="40000"/>
                </a:schemeClr>
              </a:buClr>
              <a:buSzPct val="100000"/>
              <a:buFont typeface="+mj-lt"/>
              <a:buAutoNum type="romanUcPeriod"/>
            </a:pPr>
            <a:r>
              <a:rPr lang="en-US" sz="2400" smtClean="0">
                <a:solidFill>
                  <a:schemeClr val="tx1"/>
                </a:solidFill>
                <a:latin typeface="Times New Roman" panose="02020603050405020304" pitchFamily="18" charset="0"/>
                <a:cs typeface="Times New Roman" panose="02020603050405020304" pitchFamily="18" charset="0"/>
              </a:rPr>
              <a:t>Giới thiệu và khái niệm</a:t>
            </a:r>
          </a:p>
          <a:p>
            <a:pPr marL="971550" lvl="1" indent="-514350" algn="just">
              <a:buClr>
                <a:schemeClr val="tx2">
                  <a:lumMod val="60000"/>
                  <a:lumOff val="40000"/>
                </a:schemeClr>
              </a:buClr>
              <a:buSzPct val="100000"/>
              <a:buFont typeface="Wingdings" panose="05000000000000000000" pitchFamily="2" charset="2"/>
              <a:buChar char="q"/>
            </a:pPr>
            <a:r>
              <a:rPr lang="en-US" sz="2400" smtClean="0">
                <a:solidFill>
                  <a:schemeClr val="tx1"/>
                </a:solidFill>
                <a:latin typeface="Times New Roman" panose="02020603050405020304" pitchFamily="18" charset="0"/>
                <a:cs typeface="Times New Roman" panose="02020603050405020304" pitchFamily="18" charset="0"/>
              </a:rPr>
              <a:t>Âm thanh</a:t>
            </a:r>
          </a:p>
          <a:p>
            <a:pPr marL="971550" lvl="1" indent="-514350" algn="just">
              <a:buClr>
                <a:schemeClr val="tx2">
                  <a:lumMod val="60000"/>
                  <a:lumOff val="40000"/>
                </a:schemeClr>
              </a:buClr>
              <a:buSzPct val="100000"/>
              <a:buFont typeface="Wingdings" panose="05000000000000000000" pitchFamily="2" charset="2"/>
              <a:buChar char="q"/>
            </a:pPr>
            <a:r>
              <a:rPr lang="en-US" sz="2400" smtClean="0">
                <a:solidFill>
                  <a:schemeClr val="tx1"/>
                </a:solidFill>
                <a:latin typeface="Times New Roman" panose="02020603050405020304" pitchFamily="18" charset="0"/>
                <a:cs typeface="Times New Roman" panose="02020603050405020304" pitchFamily="18" charset="0"/>
              </a:rPr>
              <a:t>Tập dữ liệu UrbanSound8K</a:t>
            </a:r>
          </a:p>
          <a:p>
            <a:pPr marL="971550" lvl="1" indent="-514350" algn="just">
              <a:buClr>
                <a:schemeClr val="tx2">
                  <a:lumMod val="60000"/>
                  <a:lumOff val="40000"/>
                </a:schemeClr>
              </a:buClr>
              <a:buSzPct val="100000"/>
              <a:buFont typeface="Wingdings" panose="05000000000000000000" pitchFamily="2" charset="2"/>
              <a:buChar char="q"/>
            </a:pPr>
            <a:r>
              <a:rPr lang="en-US" sz="2400" smtClean="0">
                <a:solidFill>
                  <a:schemeClr val="tx1"/>
                </a:solidFill>
                <a:latin typeface="Times New Roman" panose="02020603050405020304" pitchFamily="18" charset="0"/>
                <a:cs typeface="Times New Roman" panose="02020603050405020304" pitchFamily="18" charset="0"/>
              </a:rPr>
              <a:t>Mạng Neural nhân tạo</a:t>
            </a:r>
          </a:p>
          <a:p>
            <a:pPr marL="514350" indent="-514350" algn="just">
              <a:buClr>
                <a:schemeClr val="tx2">
                  <a:lumMod val="60000"/>
                  <a:lumOff val="40000"/>
                </a:schemeClr>
              </a:buClr>
              <a:buSzPct val="100000"/>
              <a:buFont typeface="+mj-lt"/>
              <a:buAutoNum type="romanUcPeriod"/>
            </a:pPr>
            <a:r>
              <a:rPr lang="en-US" sz="2400" smtClean="0">
                <a:solidFill>
                  <a:schemeClr val="tx1"/>
                </a:solidFill>
                <a:latin typeface="Times New Roman" panose="02020603050405020304" pitchFamily="18" charset="0"/>
                <a:cs typeface="Times New Roman" panose="02020603050405020304" pitchFamily="18" charset="0"/>
              </a:rPr>
              <a:t>Mạng Neural truyền thẳng đa lớp</a:t>
            </a:r>
          </a:p>
          <a:p>
            <a:pPr marL="514350" indent="-514350" algn="just">
              <a:buClr>
                <a:schemeClr val="tx2">
                  <a:lumMod val="60000"/>
                  <a:lumOff val="40000"/>
                </a:schemeClr>
              </a:buClr>
              <a:buSzPct val="100000"/>
              <a:buFont typeface="+mj-lt"/>
              <a:buAutoNum type="romanUcPeriod"/>
            </a:pPr>
            <a:r>
              <a:rPr lang="en-US" sz="2400" smtClean="0">
                <a:solidFill>
                  <a:schemeClr val="tx1"/>
                </a:solidFill>
                <a:latin typeface="Times New Roman" panose="02020603050405020304" pitchFamily="18" charset="0"/>
                <a:cs typeface="Times New Roman" panose="02020603050405020304" pitchFamily="18" charset="0"/>
              </a:rPr>
              <a:t>Mạng Neural tích chập (CNN)</a:t>
            </a:r>
          </a:p>
          <a:p>
            <a:pPr marL="514350" indent="-514350" algn="just">
              <a:buClr>
                <a:schemeClr val="tx2">
                  <a:lumMod val="60000"/>
                  <a:lumOff val="40000"/>
                </a:schemeClr>
              </a:buClr>
              <a:buSzPct val="100000"/>
              <a:buFont typeface="+mj-lt"/>
              <a:buAutoNum type="romanUcPeriod"/>
            </a:pPr>
            <a:r>
              <a:rPr lang="en-US" sz="2400">
                <a:solidFill>
                  <a:schemeClr val="tx1"/>
                </a:solidFill>
                <a:latin typeface="Times New Roman" panose="02020603050405020304" pitchFamily="18" charset="0"/>
                <a:cs typeface="Times New Roman" panose="02020603050405020304" pitchFamily="18" charset="0"/>
              </a:rPr>
              <a:t>Ứng dụng</a:t>
            </a:r>
          </a:p>
          <a:p>
            <a:pPr marL="514350" indent="-514350" algn="just">
              <a:buClr>
                <a:schemeClr val="tx2">
                  <a:lumMod val="60000"/>
                  <a:lumOff val="40000"/>
                </a:schemeClr>
              </a:buClr>
              <a:buSzPct val="100000"/>
              <a:buFont typeface="+mj-lt"/>
              <a:buAutoNum type="romanUcPeriod"/>
            </a:pPr>
            <a:r>
              <a:rPr lang="en-US" sz="2400">
                <a:solidFill>
                  <a:schemeClr val="tx1"/>
                </a:solidFill>
                <a:latin typeface="Times New Roman" panose="02020603050405020304" pitchFamily="18" charset="0"/>
                <a:cs typeface="Times New Roman" panose="02020603050405020304" pitchFamily="18" charset="0"/>
              </a:rPr>
              <a:t>Tài liệu tham </a:t>
            </a:r>
            <a:r>
              <a:rPr lang="en-US" sz="2400" smtClean="0">
                <a:solidFill>
                  <a:schemeClr val="tx1"/>
                </a:solidFill>
                <a:latin typeface="Times New Roman" panose="02020603050405020304" pitchFamily="18" charset="0"/>
                <a:cs typeface="Times New Roman" panose="02020603050405020304" pitchFamily="18" charset="0"/>
              </a:rPr>
              <a:t>khảo</a:t>
            </a:r>
          </a:p>
          <a:p>
            <a:pPr marL="514350" indent="-514350" algn="just">
              <a:buClr>
                <a:schemeClr val="tx2">
                  <a:lumMod val="60000"/>
                  <a:lumOff val="40000"/>
                </a:schemeClr>
              </a:buClr>
              <a:buSzPct val="100000"/>
              <a:buFont typeface="+mj-lt"/>
              <a:buAutoNum type="romanUcPeriod"/>
            </a:pPr>
            <a:r>
              <a:rPr lang="en-US" sz="2400" smtClean="0">
                <a:solidFill>
                  <a:schemeClr val="tx1"/>
                </a:solidFill>
                <a:latin typeface="Times New Roman" panose="02020603050405020304" pitchFamily="18" charset="0"/>
                <a:cs typeface="Times New Roman" panose="02020603050405020304" pitchFamily="18" charset="0"/>
              </a:rPr>
              <a:t>Kết quả thực nghiệm</a:t>
            </a:r>
            <a:endParaRPr lang="en-US" sz="2400" smtClean="0">
              <a:solidFill>
                <a:schemeClr val="tx1"/>
              </a:solidFill>
              <a:latin typeface="Times New Roman" panose="02020603050405020304" pitchFamily="18" charset="0"/>
              <a:cs typeface="Times New Roman" panose="02020603050405020304" pitchFamily="18" charset="0"/>
            </a:endParaRPr>
          </a:p>
          <a:p>
            <a:pPr marL="514350" indent="-514350" algn="just">
              <a:buClr>
                <a:schemeClr val="tx2">
                  <a:lumMod val="60000"/>
                  <a:lumOff val="40000"/>
                </a:schemeClr>
              </a:buClr>
              <a:buSzPct val="100000"/>
              <a:buFont typeface="+mj-lt"/>
              <a:buAutoNum type="romanUcPeriod"/>
            </a:pPr>
            <a:r>
              <a:rPr lang="en-US" sz="2400" smtClean="0">
                <a:solidFill>
                  <a:schemeClr val="tx1"/>
                </a:solidFill>
                <a:latin typeface="Times New Roman" panose="02020603050405020304" pitchFamily="18" charset="0"/>
                <a:cs typeface="Times New Roman" panose="02020603050405020304" pitchFamily="18" charset="0"/>
              </a:rPr>
              <a:t>Demo</a:t>
            </a:r>
            <a:endParaRPr lang="en-US" sz="2400" smtClean="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6553200" y="6492875"/>
            <a:ext cx="2133600" cy="365125"/>
          </a:xfrm>
        </p:spPr>
        <p:txBody>
          <a:bodyPr/>
          <a:lstStyle/>
          <a:p>
            <a:fld id="{C5741415-7C78-4EA2-A5F3-D6FBD5393740}" type="slidenum">
              <a:rPr lang="en-US" smtClean="0"/>
              <a:t>2</a:t>
            </a:fld>
            <a:endParaRPr lang="en-US"/>
          </a:p>
        </p:txBody>
      </p:sp>
      <p:sp>
        <p:nvSpPr>
          <p:cNvPr id="8" name="TextBox 7"/>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pic>
        <p:nvPicPr>
          <p:cNvPr id="1030" name="Picture 6" descr="Kết quả hình ảnh cho sound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89362" y="187330"/>
            <a:ext cx="2326037" cy="15506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default.haiduong24.com/Upload/default/Upload/image/Module/quan-tri-noi-du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0356" y="4224667"/>
            <a:ext cx="2645043" cy="21989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6782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50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500"/>
                                        <p:tgtEl>
                                          <p:spTgt spid="1030"/>
                                        </p:tgtEl>
                                      </p:cBhvr>
                                    </p:animEffect>
                                  </p:childTnLst>
                                </p:cTn>
                              </p:par>
                              <p:par>
                                <p:cTn id="18" presetID="42"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304799" y="2329510"/>
            <a:ext cx="7315201" cy="1627884"/>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Lọc nhiễu tốt.</a:t>
            </a:r>
          </a:p>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Đặc trưng thu được có tính bất biến cao.</a:t>
            </a:r>
          </a:p>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Tính kết hợp cục bộ tốt.</a:t>
            </a:r>
          </a:p>
        </p:txBody>
      </p:sp>
      <p:sp>
        <p:nvSpPr>
          <p:cNvPr id="8" name="TextBox 7"/>
          <p:cNvSpPr txBox="1"/>
          <p:nvPr/>
        </p:nvSpPr>
        <p:spPr>
          <a:xfrm>
            <a:off x="0" y="1246850"/>
            <a:ext cx="9677400"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Ưu điểm mạng nơron tích chập</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20</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1" name="TextBox 10"/>
          <p:cNvSpPr txBox="1"/>
          <p:nvPr/>
        </p:nvSpPr>
        <p:spPr>
          <a:xfrm>
            <a:off x="-5166" y="169571"/>
            <a:ext cx="8120416" cy="707886"/>
          </a:xfrm>
          <a:prstGeom prst="rect">
            <a:avLst/>
          </a:prstGeom>
          <a:noFill/>
        </p:spPr>
        <p:txBody>
          <a:bodyPr wrap="square" rtlCol="0">
            <a:spAutoFit/>
          </a:bodyPr>
          <a:lstStyle/>
          <a:p>
            <a:r>
              <a:rPr lang="en-US" sz="4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III. Mạng nơron tích chập</a:t>
            </a:r>
            <a:endParaRPr 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pic>
        <p:nvPicPr>
          <p:cNvPr id="3074" name="Picture 2" descr="Kết quả hình ảnh cho convolutional neural netwo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9058" y="3810000"/>
            <a:ext cx="5981700" cy="23145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8890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074"/>
                                        </p:tgtEl>
                                        <p:attrNameLst>
                                          <p:attrName>style.visibility</p:attrName>
                                        </p:attrNameLst>
                                      </p:cBhvr>
                                      <p:to>
                                        <p:strVal val="visible"/>
                                      </p:to>
                                    </p:set>
                                    <p:anim calcmode="lin" valueType="num">
                                      <p:cBhvr additive="base">
                                        <p:cTn id="16" dur="500" fill="hold"/>
                                        <p:tgtEl>
                                          <p:spTgt spid="3074"/>
                                        </p:tgtEl>
                                        <p:attrNameLst>
                                          <p:attrName>ppt_x</p:attrName>
                                        </p:attrNameLst>
                                      </p:cBhvr>
                                      <p:tavLst>
                                        <p:tav tm="0">
                                          <p:val>
                                            <p:strVal val="#ppt_x"/>
                                          </p:val>
                                        </p:tav>
                                        <p:tav tm="100000">
                                          <p:val>
                                            <p:strVal val="#ppt_x"/>
                                          </p:val>
                                        </p:tav>
                                      </p:tavLst>
                                    </p:anim>
                                    <p:anim calcmode="lin" valueType="num">
                                      <p:cBhvr additive="base">
                                        <p:cTn id="17"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94836" y="1981200"/>
            <a:ext cx="9049164" cy="4416460"/>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Mượn ý tưởng về ma trận các pixel trong ảnh, thực hiện tiền xử lý với đơn vị nhỏ nhất là điểm phổ đồ 1hz/1ms, từ đó xây dựng các ma trận phổ đồ rời rạc.</a:t>
            </a:r>
          </a:p>
          <a:p>
            <a:pPr marL="457200" indent="-457200" algn="just">
              <a:spcAft>
                <a:spcPct val="10000"/>
              </a:spcAft>
              <a:buFont typeface="Wingdings" panose="05000000000000000000" pitchFamily="2" charset="2"/>
              <a:buChar char="q"/>
            </a:pPr>
            <a:r>
              <a:rPr lang="en-US" sz="2800" b="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Giai đoạn tiền xử lý:</a:t>
            </a:r>
          </a:p>
          <a:p>
            <a:pPr algn="just">
              <a:spcAft>
                <a:spcPct val="10000"/>
              </a:spcAft>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Tiền </a:t>
            </a:r>
            <a:r>
              <a:rPr lang="en-US" sz="2800">
                <a:solidFill>
                  <a:schemeClr val="tx1"/>
                </a:solidFill>
                <a:latin typeface="Times New Roman" panose="02020603050405020304" pitchFamily="18" charset="0"/>
                <a:ea typeface="Tahoma" panose="020B0604030504040204" pitchFamily="34" charset="0"/>
                <a:cs typeface="Times New Roman" panose="02020603050405020304" pitchFamily="18" charset="0"/>
              </a:rPr>
              <a:t>xử lý Log Power </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spectrogram của các đoạn âm thanh:</a:t>
            </a:r>
            <a:endParaRPr lang="en-US" sz="280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lgn="just">
              <a:spcAft>
                <a:spcPct val="10000"/>
              </a:spcAft>
              <a:buFont typeface="Wingdings" panose="05000000000000000000" pitchFamily="2" charset="2"/>
              <a:buChar char="§"/>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Mỗi spectrogram chia ra 60x41 (bands x frames) data frames. Mỗi data frames gọi là một ma trận phổ đồ rời rạc.</a:t>
            </a:r>
            <a:endParaRPr lang="en-US" sz="280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lgn="just">
              <a:spcAft>
                <a:spcPct val="10000"/>
              </a:spcAft>
              <a:buFont typeface="Wingdings" panose="05000000000000000000" pitchFamily="2" charset="2"/>
              <a:buChar char="§"/>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Tương tự kênh R,B,G trong ảnh, âm thanh cũng có 2 kênh là spect và thelta.</a:t>
            </a:r>
          </a:p>
        </p:txBody>
      </p:sp>
      <p:sp>
        <p:nvSpPr>
          <p:cNvPr id="8" name="TextBox 7"/>
          <p:cNvSpPr txBox="1"/>
          <p:nvPr/>
        </p:nvSpPr>
        <p:spPr>
          <a:xfrm>
            <a:off x="152399" y="1089057"/>
            <a:ext cx="9677400"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Áp dụng vào âm thanh</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21</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1" name="TextBox 10"/>
          <p:cNvSpPr txBox="1"/>
          <p:nvPr/>
        </p:nvSpPr>
        <p:spPr>
          <a:xfrm>
            <a:off x="-5166" y="169571"/>
            <a:ext cx="8120416" cy="707886"/>
          </a:xfrm>
          <a:prstGeom prst="rect">
            <a:avLst/>
          </a:prstGeom>
          <a:noFill/>
        </p:spPr>
        <p:txBody>
          <a:bodyPr wrap="square" rtlCol="0">
            <a:spAutoFit/>
          </a:bodyPr>
          <a:lstStyle/>
          <a:p>
            <a:r>
              <a:rPr lang="en-US" sz="4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III. Mạng nơron tích chập</a:t>
            </a:r>
            <a:endParaRPr 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Tree>
    <p:extLst>
      <p:ext uri="{BB962C8B-B14F-4D97-AF65-F5344CB8AC3E}">
        <p14:creationId xmlns:p14="http://schemas.microsoft.com/office/powerpoint/2010/main" val="41061681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52399" y="1981200"/>
            <a:ext cx="8896765" cy="4445133"/>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ct val="10000"/>
              </a:spcAft>
            </a:pPr>
            <a:r>
              <a:rPr lang="en-US" sz="2800" b="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Giai đoạn thực thi:</a:t>
            </a:r>
          </a:p>
          <a:p>
            <a:pPr algn="just">
              <a:spcAft>
                <a:spcPct val="10000"/>
              </a:spcAft>
            </a:pPr>
            <a:r>
              <a:rPr lang="en-US" sz="2800" b="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Lớp Convolution:</a:t>
            </a:r>
          </a:p>
          <a:p>
            <a:pPr marL="457200" indent="-457200" algn="just">
              <a:spcAft>
                <a:spcPct val="10000"/>
              </a:spcAft>
              <a:buFont typeface="Wingdings" panose="05000000000000000000" pitchFamily="2" charset="2"/>
              <a:buChar char="q"/>
            </a:pPr>
            <a:r>
              <a:rPr lang="en-US" sz="2800" b="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Bước 1</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Khởi đầu: Tích chập Gaussian filter (3x3) với ma trận phổ đồ rời rạc của các đoạn âm thanh đã qua tiền xử lý. Tích chập lưu ý zero padding. Ma trận phổ đồ được tách làm 2, ứng với 2 kênh spec và thelta.</a:t>
            </a:r>
          </a:p>
          <a:p>
            <a:pPr marL="457200" indent="-457200" algn="just">
              <a:spcAft>
                <a:spcPct val="10000"/>
              </a:spcAft>
              <a:buFont typeface="Wingdings" panose="05000000000000000000" pitchFamily="2" charset="2"/>
              <a:buChar char="q"/>
            </a:pPr>
            <a:r>
              <a:rPr lang="en-US" sz="2800" b="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Bước 2: </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RELU (Rectifiled Linear Unit): dùng hàm kích hoạt f(x) = max(0,x) tạo tính chất phi tuyến biến các giá trị âm sau kích hoạt thành giá trị 0.</a:t>
            </a:r>
          </a:p>
        </p:txBody>
      </p:sp>
      <p:sp>
        <p:nvSpPr>
          <p:cNvPr id="8" name="TextBox 7"/>
          <p:cNvSpPr txBox="1"/>
          <p:nvPr/>
        </p:nvSpPr>
        <p:spPr>
          <a:xfrm>
            <a:off x="152400" y="1128998"/>
            <a:ext cx="9677400"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Áp dụng vào âm thanh</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22</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1" name="TextBox 10"/>
          <p:cNvSpPr txBox="1"/>
          <p:nvPr/>
        </p:nvSpPr>
        <p:spPr>
          <a:xfrm>
            <a:off x="-5166" y="169571"/>
            <a:ext cx="8120416" cy="707886"/>
          </a:xfrm>
          <a:prstGeom prst="rect">
            <a:avLst/>
          </a:prstGeom>
          <a:noFill/>
        </p:spPr>
        <p:txBody>
          <a:bodyPr wrap="square" rtlCol="0">
            <a:spAutoFit/>
          </a:bodyPr>
          <a:lstStyle/>
          <a:p>
            <a:r>
              <a:rPr lang="en-US" sz="4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III. Mạng nơron tích chập</a:t>
            </a:r>
            <a:endParaRPr 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Tree>
    <p:extLst>
      <p:ext uri="{BB962C8B-B14F-4D97-AF65-F5344CB8AC3E}">
        <p14:creationId xmlns:p14="http://schemas.microsoft.com/office/powerpoint/2010/main" val="31247636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52399" y="2043287"/>
            <a:ext cx="8896765" cy="4164602"/>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spcAft>
                <a:spcPct val="10000"/>
              </a:spcAft>
              <a:buFont typeface="Wingdings" panose="05000000000000000000" pitchFamily="2" charset="2"/>
              <a:buChar char="q"/>
            </a:pPr>
            <a:r>
              <a:rPr lang="en-US" sz="2800" b="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Bước 3: </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Pooling </a:t>
            </a:r>
            <a:r>
              <a:rPr lang="en-US" sz="2800">
                <a:solidFill>
                  <a:schemeClr val="tx1"/>
                </a:solidFill>
                <a:latin typeface="Times New Roman" panose="02020603050405020304" pitchFamily="18" charset="0"/>
                <a:ea typeface="Tahoma" panose="020B0604030504040204" pitchFamily="34" charset="0"/>
                <a:cs typeface="Times New Roman" panose="02020603050405020304" pitchFamily="18" charset="0"/>
              </a:rPr>
              <a:t>giảm chiều: Trượt 1 cửa </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sổ </a:t>
            </a:r>
            <a:r>
              <a:rPr lang="en-US" sz="2800">
                <a:solidFill>
                  <a:schemeClr val="tx1"/>
                </a:solidFill>
                <a:latin typeface="Times New Roman" panose="02020603050405020304" pitchFamily="18" charset="0"/>
                <a:ea typeface="Tahoma" panose="020B0604030504040204" pitchFamily="34" charset="0"/>
                <a:cs typeface="Times New Roman" panose="02020603050405020304" pitchFamily="18" charset="0"/>
              </a:rPr>
              <a:t>có kích thước </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m*n lên các ma trận phổ đồ đã thực hiện tích chập. Thực hiện lấy giá trị đại diện (giá trị lớn nhất - maxpooling) trong vùng trượt đến.</a:t>
            </a:r>
          </a:p>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Ưu điểm pooling:</a:t>
            </a:r>
          </a:p>
          <a:p>
            <a:pPr marL="914400" lvl="1" indent="-457200" algn="just">
              <a:spcAft>
                <a:spcPct val="10000"/>
              </a:spcAft>
              <a:buFont typeface="Arial" panose="020B0604020202020204" pitchFamily="34" charset="0"/>
              <a:buChar char="•"/>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Hạn chế overfitting.</a:t>
            </a:r>
          </a:p>
          <a:p>
            <a:pPr marL="914400" lvl="1" indent="-457200" algn="just">
              <a:spcAft>
                <a:spcPct val="10000"/>
              </a:spcAft>
              <a:buFont typeface="Arial" panose="020B0604020202020204" pitchFamily="34" charset="0"/>
              <a:buChar char="•"/>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Cải thiện tốc độ xử lý.</a:t>
            </a:r>
          </a:p>
          <a:p>
            <a:pPr marL="914400" lvl="1" indent="-457200" algn="just">
              <a:spcAft>
                <a:spcPct val="10000"/>
              </a:spcAft>
              <a:buFont typeface="Arial" panose="020B0604020202020204" pitchFamily="34" charset="0"/>
              <a:buChar char="•"/>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Giữ lại đặc trưng bất biến.</a:t>
            </a:r>
            <a:endParaRPr lang="en-US" sz="280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TextBox 7"/>
          <p:cNvSpPr txBox="1"/>
          <p:nvPr/>
        </p:nvSpPr>
        <p:spPr>
          <a:xfrm>
            <a:off x="152400" y="1128998"/>
            <a:ext cx="9677400"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Áp dụng vào âm thanh</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23</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1" name="TextBox 10"/>
          <p:cNvSpPr txBox="1"/>
          <p:nvPr/>
        </p:nvSpPr>
        <p:spPr>
          <a:xfrm>
            <a:off x="-5166" y="169571"/>
            <a:ext cx="8120416" cy="707886"/>
          </a:xfrm>
          <a:prstGeom prst="rect">
            <a:avLst/>
          </a:prstGeom>
          <a:noFill/>
        </p:spPr>
        <p:txBody>
          <a:bodyPr wrap="square" rtlCol="0">
            <a:spAutoFit/>
          </a:bodyPr>
          <a:lstStyle/>
          <a:p>
            <a:r>
              <a:rPr lang="en-US" sz="4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III. Mạng nơron tích chập</a:t>
            </a:r>
            <a:endParaRPr 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Tree>
    <p:extLst>
      <p:ext uri="{BB962C8B-B14F-4D97-AF65-F5344CB8AC3E}">
        <p14:creationId xmlns:p14="http://schemas.microsoft.com/office/powerpoint/2010/main" val="39644182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52399" y="2043287"/>
            <a:ext cx="8896765" cy="4164602"/>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ct val="10000"/>
              </a:spcAft>
            </a:pPr>
            <a:r>
              <a:rPr lang="en-US" sz="2800" b="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Bước 4:</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lặp lại bước 1 đến 3 với số lần nhất định.</a:t>
            </a:r>
          </a:p>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Thực hiện lặp lại quá trình: tích chập mạng </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sym typeface="Wingdings" panose="05000000000000000000" pitchFamily="2" charset="2"/>
              </a:rPr>
              <a:t></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RELU </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sym typeface="Wingdings" panose="05000000000000000000" pitchFamily="2" charset="2"/>
              </a:rPr>
              <a:t> Pooling giảm chiều.</a:t>
            </a:r>
          </a:p>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sym typeface="Wingdings" panose="05000000000000000000" pitchFamily="2" charset="2"/>
              </a:rPr>
              <a:t>Mục đích: nâng cao kết quả đầu ra.</a:t>
            </a:r>
          </a:p>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sym typeface="Wingdings" panose="05000000000000000000" pitchFamily="2" charset="2"/>
              </a:rPr>
              <a:t>Lưu ý: Thực hiện lặp quá trình với 1 số lượng vừa đủ vì lập quá nhiều sẽ làm mất đặc trưng khiến xảy ra underfitting.</a:t>
            </a:r>
            <a:endParaRPr lang="en-US" sz="280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TextBox 7"/>
          <p:cNvSpPr txBox="1"/>
          <p:nvPr/>
        </p:nvSpPr>
        <p:spPr>
          <a:xfrm>
            <a:off x="152400" y="1128998"/>
            <a:ext cx="9677400"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Áp dụng vào âm thanh</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24</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1" name="TextBox 10"/>
          <p:cNvSpPr txBox="1"/>
          <p:nvPr/>
        </p:nvSpPr>
        <p:spPr>
          <a:xfrm>
            <a:off x="-5166" y="169571"/>
            <a:ext cx="8120416" cy="707886"/>
          </a:xfrm>
          <a:prstGeom prst="rect">
            <a:avLst/>
          </a:prstGeom>
          <a:noFill/>
        </p:spPr>
        <p:txBody>
          <a:bodyPr wrap="square" rtlCol="0">
            <a:spAutoFit/>
          </a:bodyPr>
          <a:lstStyle/>
          <a:p>
            <a:r>
              <a:rPr lang="en-US" sz="4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III. Mạng nơron tích chập</a:t>
            </a:r>
            <a:endParaRPr 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Tree>
    <p:extLst>
      <p:ext uri="{BB962C8B-B14F-4D97-AF65-F5344CB8AC3E}">
        <p14:creationId xmlns:p14="http://schemas.microsoft.com/office/powerpoint/2010/main" val="33872943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52399" y="2043287"/>
            <a:ext cx="8896765" cy="4164602"/>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ct val="10000"/>
              </a:spcAft>
            </a:pPr>
            <a:r>
              <a:rPr lang="en-US" sz="2800" b="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Lớp Fully Connected:</a:t>
            </a:r>
          </a:p>
          <a:p>
            <a:pPr algn="just">
              <a:spcAft>
                <a:spcPct val="10000"/>
              </a:spcAft>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Sau khi hoàn tất lớp tích chập cuối cùng, ta được một nhóm các ảnh phổ đặc trưng. Các ảnh phổ này có mối quan hệ chặc chẽ nhau vì đã qua nhiều lớp tích chập (gọi là đặc trưng bất biến cao). Các đặc trưng này được xem như đầu vào cho mạng nơron, từ đó ta áp dụng thuật giải lan truyền ngược để xử lý cập nhật trọng số theo các nhãn tương tự như việc học có giám sát trên mạng nơron truyền thẳng.</a:t>
            </a:r>
          </a:p>
        </p:txBody>
      </p:sp>
      <p:sp>
        <p:nvSpPr>
          <p:cNvPr id="8" name="TextBox 7"/>
          <p:cNvSpPr txBox="1"/>
          <p:nvPr/>
        </p:nvSpPr>
        <p:spPr>
          <a:xfrm>
            <a:off x="152400" y="1128998"/>
            <a:ext cx="9677400"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Áp dụng vào âm thanh</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25</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1" name="TextBox 10"/>
          <p:cNvSpPr txBox="1"/>
          <p:nvPr/>
        </p:nvSpPr>
        <p:spPr>
          <a:xfrm>
            <a:off x="-5166" y="169571"/>
            <a:ext cx="8120416" cy="707886"/>
          </a:xfrm>
          <a:prstGeom prst="rect">
            <a:avLst/>
          </a:prstGeom>
          <a:noFill/>
        </p:spPr>
        <p:txBody>
          <a:bodyPr wrap="square" rtlCol="0">
            <a:spAutoFit/>
          </a:bodyPr>
          <a:lstStyle/>
          <a:p>
            <a:r>
              <a:rPr lang="en-US" sz="4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III. Mạng nơron tích chập</a:t>
            </a:r>
            <a:endParaRPr 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Tree>
    <p:extLst>
      <p:ext uri="{BB962C8B-B14F-4D97-AF65-F5344CB8AC3E}">
        <p14:creationId xmlns:p14="http://schemas.microsoft.com/office/powerpoint/2010/main" val="2392777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52400" y="1128998"/>
            <a:ext cx="9677400"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Áp dụng vào âm thanh</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26</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pic>
        <p:nvPicPr>
          <p:cNvPr id="3" name="Picture 2"/>
          <p:cNvPicPr>
            <a:picLocks noChangeAspect="1"/>
          </p:cNvPicPr>
          <p:nvPr/>
        </p:nvPicPr>
        <p:blipFill rotWithShape="1">
          <a:blip r:embed="rId4"/>
          <a:srcRect l="23645" t="43751" r="25402" b="15624"/>
          <a:stretch/>
        </p:blipFill>
        <p:spPr>
          <a:xfrm>
            <a:off x="152400" y="2273190"/>
            <a:ext cx="8763000" cy="3928241"/>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5166" y="169571"/>
            <a:ext cx="8120416" cy="707886"/>
          </a:xfrm>
          <a:prstGeom prst="rect">
            <a:avLst/>
          </a:prstGeom>
          <a:noFill/>
        </p:spPr>
        <p:txBody>
          <a:bodyPr wrap="square" rtlCol="0">
            <a:spAutoFit/>
          </a:bodyPr>
          <a:lstStyle/>
          <a:p>
            <a:r>
              <a:rPr lang="en-US" sz="4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III. Mạng nơron tích chập</a:t>
            </a:r>
            <a:endParaRPr 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Tree>
    <p:extLst>
      <p:ext uri="{BB962C8B-B14F-4D97-AF65-F5344CB8AC3E}">
        <p14:creationId xmlns:p14="http://schemas.microsoft.com/office/powerpoint/2010/main" val="31962659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ppt_x"/>
                                          </p:val>
                                        </p:tav>
                                        <p:tav tm="100000">
                                          <p:val>
                                            <p:strVal val="#ppt_x"/>
                                          </p:val>
                                        </p:tav>
                                      </p:tavLst>
                                    </p:anim>
                                    <p:anim calcmode="lin" valueType="num">
                                      <p:cBhvr additive="base">
                                        <p:cTn id="11"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356937" y="2142175"/>
            <a:ext cx="8305800" cy="4164602"/>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An ninh</a:t>
            </a:r>
          </a:p>
          <a:p>
            <a:pPr marL="914400" lvl="1" indent="-457200" algn="just">
              <a:spcAft>
                <a:spcPct val="10000"/>
              </a:spcAft>
              <a:buFont typeface="Wingdings" panose="05000000000000000000" pitchFamily="2" charset="2"/>
              <a:buChar char="§"/>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Rút trích âm thanh trong 1 đoạn video, 1 đoạn hội thoại.</a:t>
            </a:r>
          </a:p>
          <a:p>
            <a:pPr marL="914400" lvl="1" indent="-457200" algn="just">
              <a:spcAft>
                <a:spcPct val="10000"/>
              </a:spcAft>
              <a:buFont typeface="Wingdings" panose="05000000000000000000" pitchFamily="2" charset="2"/>
              <a:buChar char="§"/>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Có thể phát triển lên nhận dạng tiếng nói.</a:t>
            </a:r>
          </a:p>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Y học</a:t>
            </a:r>
          </a:p>
          <a:p>
            <a:pPr marL="914400" lvl="1" indent="-457200" algn="just">
              <a:spcAft>
                <a:spcPct val="10000"/>
              </a:spcAft>
              <a:buFont typeface="Wingdings" panose="05000000000000000000" pitchFamily="2" charset="2"/>
              <a:buChar char="§"/>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Nhận dạng âm dị thường của các cơ quan trong cơ thể.</a:t>
            </a:r>
          </a:p>
          <a:p>
            <a:pPr marL="914400" lvl="1" indent="-457200" algn="just">
              <a:spcAft>
                <a:spcPct val="10000"/>
              </a:spcAft>
              <a:buFont typeface="Wingdings" panose="05000000000000000000" pitchFamily="2" charset="2"/>
              <a:buChar char="§"/>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Phân loại tín hiệu sóng truyền.</a:t>
            </a:r>
          </a:p>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endParaRPr lang="en-US" sz="280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TextBox 7"/>
          <p:cNvSpPr txBox="1"/>
          <p:nvPr/>
        </p:nvSpPr>
        <p:spPr>
          <a:xfrm>
            <a:off x="152400" y="1128998"/>
            <a:ext cx="9677400"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Ứng dụng phân loại âm thanh:</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27</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1" name="TextBox 10"/>
          <p:cNvSpPr txBox="1"/>
          <p:nvPr/>
        </p:nvSpPr>
        <p:spPr>
          <a:xfrm>
            <a:off x="-5166" y="169571"/>
            <a:ext cx="8120416" cy="861774"/>
          </a:xfrm>
          <a:prstGeom prst="rect">
            <a:avLst/>
          </a:prstGeom>
          <a:noFill/>
        </p:spPr>
        <p:txBody>
          <a:bodyPr wrap="square" rtlCol="0">
            <a:spAutoFit/>
          </a:bodyPr>
          <a:lstStyle/>
          <a:p>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IV. </a:t>
            </a:r>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Ứng dụng</a:t>
            </a:r>
            <a:endParaRPr lang="en-US" sz="5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Tree>
    <p:extLst>
      <p:ext uri="{BB962C8B-B14F-4D97-AF65-F5344CB8AC3E}">
        <p14:creationId xmlns:p14="http://schemas.microsoft.com/office/powerpoint/2010/main" val="37786425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23617" y="1734523"/>
            <a:ext cx="8896765" cy="4164602"/>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Recognizing </a:t>
            </a:r>
            <a:r>
              <a:rPr lang="en-US" sz="2800">
                <a:solidFill>
                  <a:schemeClr val="tx1"/>
                </a:solidFill>
                <a:latin typeface="Times New Roman" panose="02020603050405020304" pitchFamily="18" charset="0"/>
                <a:ea typeface="Tahoma" panose="020B0604030504040204" pitchFamily="34" charset="0"/>
                <a:cs typeface="Times New Roman" panose="02020603050405020304" pitchFamily="18" charset="0"/>
              </a:rPr>
              <a:t>Sounds (A Deep Learning Case Study</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 Arthur Juliani.</a:t>
            </a:r>
          </a:p>
          <a:p>
            <a:pPr marL="457200" indent="-457200" algn="just">
              <a:spcAft>
                <a:spcPct val="10000"/>
              </a:spcAft>
              <a:buFont typeface="Wingdings" panose="05000000000000000000" pitchFamily="2" charset="2"/>
              <a:buChar char="q"/>
            </a:pPr>
            <a:r>
              <a:rPr lang="en-US" sz="2800">
                <a:solidFill>
                  <a:schemeClr val="tx1"/>
                </a:solidFill>
                <a:latin typeface="Times New Roman" panose="02020603050405020304" pitchFamily="18" charset="0"/>
                <a:ea typeface="Tahoma" panose="020B0604030504040204" pitchFamily="34" charset="0"/>
                <a:cs typeface="Times New Roman" panose="02020603050405020304" pitchFamily="18" charset="0"/>
              </a:rPr>
              <a:t>Environmental sound sources classification using neural </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networks – S.Stoeckle, N.Pah, D.H.Kumar.</a:t>
            </a:r>
          </a:p>
          <a:p>
            <a:pPr marL="457200" indent="-457200" algn="just">
              <a:spcAft>
                <a:spcPct val="10000"/>
              </a:spcAft>
              <a:buFont typeface="Wingdings" panose="05000000000000000000" pitchFamily="2" charset="2"/>
              <a:buChar char="q"/>
            </a:pPr>
            <a:r>
              <a:rPr lang="en-US" sz="2800">
                <a:solidFill>
                  <a:schemeClr val="tx1"/>
                </a:solidFill>
                <a:latin typeface="Times New Roman" panose="02020603050405020304" pitchFamily="18" charset="0"/>
                <a:ea typeface="Tahoma" panose="020B0604030504040204" pitchFamily="34" charset="0"/>
                <a:cs typeface="Times New Roman" panose="02020603050405020304" pitchFamily="18" charset="0"/>
              </a:rPr>
              <a:t>Evironmental sound classification with convolution neural networks – Karol J.Piczak</a:t>
            </a:r>
          </a:p>
          <a:p>
            <a:pPr marL="457200" indent="-457200" algn="just">
              <a:spcAft>
                <a:spcPct val="10000"/>
              </a:spcAft>
              <a:buFont typeface="Wingdings" panose="05000000000000000000" pitchFamily="2" charset="2"/>
              <a:buChar char="q"/>
            </a:pPr>
            <a:r>
              <a:rPr lang="en-US" sz="2800">
                <a:solidFill>
                  <a:schemeClr val="tx1"/>
                </a:solidFill>
                <a:latin typeface="Times New Roman" panose="02020603050405020304" pitchFamily="18" charset="0"/>
                <a:ea typeface="Tahoma" panose="020B0604030504040204" pitchFamily="34" charset="0"/>
                <a:cs typeface="Times New Roman" panose="02020603050405020304" pitchFamily="18" charset="0"/>
              </a:rPr>
              <a:t>Deep Convolutional Neural Networks and Data Augmentation for Environmental Sound </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Classification </a:t>
            </a:r>
            <a:r>
              <a:rPr lang="en-US" sz="2800">
                <a:solidFill>
                  <a:schemeClr val="tx1"/>
                </a:solidFill>
                <a:latin typeface="Times New Roman" panose="02020603050405020304" pitchFamily="18" charset="0"/>
                <a:ea typeface="Tahoma" panose="020B0604030504040204" pitchFamily="34" charset="0"/>
                <a:cs typeface="Times New Roman" panose="02020603050405020304" pitchFamily="18" charset="0"/>
              </a:rPr>
              <a:t>- Justin </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Salamon, Juan </a:t>
            </a:r>
            <a:r>
              <a:rPr lang="en-US" sz="2800">
                <a:solidFill>
                  <a:schemeClr val="tx1"/>
                </a:solidFill>
                <a:latin typeface="Times New Roman" panose="02020603050405020304" pitchFamily="18" charset="0"/>
                <a:ea typeface="Tahoma" panose="020B0604030504040204" pitchFamily="34" charset="0"/>
                <a:cs typeface="Times New Roman" panose="02020603050405020304" pitchFamily="18" charset="0"/>
              </a:rPr>
              <a:t>Pablo Bello</a:t>
            </a: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28</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1" name="TextBox 10"/>
          <p:cNvSpPr txBox="1"/>
          <p:nvPr/>
        </p:nvSpPr>
        <p:spPr>
          <a:xfrm>
            <a:off x="-5166" y="169571"/>
            <a:ext cx="8120416" cy="861774"/>
          </a:xfrm>
          <a:prstGeom prst="rect">
            <a:avLst/>
          </a:prstGeom>
          <a:noFill/>
        </p:spPr>
        <p:txBody>
          <a:bodyPr wrap="square" rtlCol="0">
            <a:spAutoFit/>
          </a:bodyPr>
          <a:lstStyle/>
          <a:p>
            <a:r>
              <a:rPr lang="en-US" sz="5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V</a:t>
            </a:r>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 </a:t>
            </a:r>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Tài liệu tham khảo</a:t>
            </a:r>
            <a:endParaRPr lang="en-US" sz="5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Tree>
    <p:extLst>
      <p:ext uri="{BB962C8B-B14F-4D97-AF65-F5344CB8AC3E}">
        <p14:creationId xmlns:p14="http://schemas.microsoft.com/office/powerpoint/2010/main" val="38027490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46710" y="1734523"/>
            <a:ext cx="9049164" cy="4164602"/>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spcAft>
                <a:spcPct val="10000"/>
              </a:spcAft>
              <a:buFont typeface="Wingdings" panose="05000000000000000000" pitchFamily="2" charset="2"/>
              <a:buChar char="q"/>
            </a:pPr>
            <a:r>
              <a:rPr lang="en-US" sz="2800">
                <a:solidFill>
                  <a:schemeClr val="tx1"/>
                </a:solidFill>
                <a:latin typeface="Times New Roman" panose="02020603050405020304" pitchFamily="18" charset="0"/>
                <a:cs typeface="Times New Roman" panose="02020603050405020304" pitchFamily="18" charset="0"/>
              </a:rPr>
              <a:t>Áp dụng mô hình mạng nơ ron tích chập theo hướng xử lý 5 </a:t>
            </a:r>
            <a:r>
              <a:rPr lang="en-US" sz="2800">
                <a:solidFill>
                  <a:schemeClr val="tx1"/>
                </a:solidFill>
                <a:latin typeface="Times New Roman" panose="02020603050405020304" pitchFamily="18" charset="0"/>
                <a:cs typeface="Times New Roman" panose="02020603050405020304" pitchFamily="18" charset="0"/>
              </a:rPr>
              <a:t>lớp </a:t>
            </a:r>
            <a:r>
              <a:rPr lang="en-US" sz="2800" smtClean="0">
                <a:solidFill>
                  <a:schemeClr val="tx1"/>
                </a:solidFill>
                <a:latin typeface="Times New Roman" panose="02020603050405020304" pitchFamily="18" charset="0"/>
                <a:cs typeface="Times New Roman" panose="02020603050405020304" pitchFamily="18" charset="0"/>
              </a:rPr>
              <a:t>mạng bao </a:t>
            </a:r>
            <a:r>
              <a:rPr lang="en-US" sz="2800">
                <a:solidFill>
                  <a:schemeClr val="tx1"/>
                </a:solidFill>
                <a:latin typeface="Times New Roman" panose="02020603050405020304" pitchFamily="18" charset="0"/>
                <a:cs typeface="Times New Roman" panose="02020603050405020304" pitchFamily="18" charset="0"/>
              </a:rPr>
              <a:t>gồm: 3 lớp tích chập, 1 lớp liên kết đầy đủ và 1 lớp phân loại</a:t>
            </a:r>
            <a:r>
              <a:rPr lang="en-US" sz="2800">
                <a:solidFill>
                  <a:schemeClr val="tx1"/>
                </a:solidFill>
                <a:latin typeface="Times New Roman" panose="02020603050405020304" pitchFamily="18" charset="0"/>
                <a:cs typeface="Times New Roman" panose="02020603050405020304" pitchFamily="18" charset="0"/>
              </a:rPr>
              <a:t>. </a:t>
            </a:r>
            <a:endParaRPr lang="en-US" sz="2800" smtClean="0">
              <a:solidFill>
                <a:schemeClr val="tx1"/>
              </a:solidFill>
              <a:latin typeface="Times New Roman" panose="02020603050405020304" pitchFamily="18" charset="0"/>
              <a:cs typeface="Times New Roman" panose="02020603050405020304" pitchFamily="18" charset="0"/>
            </a:endParaRPr>
          </a:p>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cs typeface="Times New Roman" panose="02020603050405020304" pitchFamily="18" charset="0"/>
              </a:rPr>
              <a:t>Áp </a:t>
            </a:r>
            <a:r>
              <a:rPr lang="en-US" sz="2800">
                <a:solidFill>
                  <a:schemeClr val="tx1"/>
                </a:solidFill>
                <a:latin typeface="Times New Roman" panose="02020603050405020304" pitchFamily="18" charset="0"/>
                <a:cs typeface="Times New Roman" panose="02020603050405020304" pitchFamily="18" charset="0"/>
              </a:rPr>
              <a:t>dụng trên tập dữ liệu UrbanSound8k với </a:t>
            </a:r>
            <a:r>
              <a:rPr lang="en-US" sz="2800">
                <a:solidFill>
                  <a:schemeClr val="tx1"/>
                </a:solidFill>
                <a:latin typeface="Times New Roman" panose="02020603050405020304" pitchFamily="18" charset="0"/>
                <a:cs typeface="Times New Roman" panose="02020603050405020304" pitchFamily="18" charset="0"/>
              </a:rPr>
              <a:t>8732 </a:t>
            </a:r>
            <a:r>
              <a:rPr lang="en-US" sz="2800" smtClean="0">
                <a:solidFill>
                  <a:schemeClr val="tx1"/>
                </a:solidFill>
                <a:latin typeface="Times New Roman" panose="02020603050405020304" pitchFamily="18" charset="0"/>
                <a:cs typeface="Times New Roman" panose="02020603050405020304" pitchFamily="18" charset="0"/>
              </a:rPr>
              <a:t>mẫu.</a:t>
            </a:r>
          </a:p>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cs typeface="Times New Roman" panose="02020603050405020304" pitchFamily="18" charset="0"/>
              </a:rPr>
              <a:t>Sử dụng kĩ thuật hold-out, chia dữ liệu làm 3 tập: train (7732 mẫu), validation (1000 mẫu), test (1000 mẫu)</a:t>
            </a:r>
            <a:endParaRPr lang="en-US" sz="280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29</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1" name="TextBox 10"/>
          <p:cNvSpPr txBox="1"/>
          <p:nvPr/>
        </p:nvSpPr>
        <p:spPr>
          <a:xfrm>
            <a:off x="-5166" y="169571"/>
            <a:ext cx="8120416" cy="861774"/>
          </a:xfrm>
          <a:prstGeom prst="rect">
            <a:avLst/>
          </a:prstGeom>
          <a:noFill/>
        </p:spPr>
        <p:txBody>
          <a:bodyPr wrap="square" rtlCol="0">
            <a:spAutoFit/>
          </a:bodyPr>
          <a:lstStyle/>
          <a:p>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VI</a:t>
            </a:r>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 Kết quả thực nghiệm</a:t>
            </a:r>
            <a:endParaRPr lang="en-US" sz="5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Tree>
    <p:extLst>
      <p:ext uri="{BB962C8B-B14F-4D97-AF65-F5344CB8AC3E}">
        <p14:creationId xmlns:p14="http://schemas.microsoft.com/office/powerpoint/2010/main" val="163190367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266700" y="2305443"/>
            <a:ext cx="8610600" cy="3621055"/>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spcAft>
                <a:spcPct val="10000"/>
              </a:spcAft>
              <a:buFont typeface="Wingdings" panose="05000000000000000000" pitchFamily="2" charset="2"/>
              <a:buChar char="q"/>
            </a:pPr>
            <a:r>
              <a:rPr lang="vi-VN" sz="2800" b="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Âm thanh</a:t>
            </a: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là các </a:t>
            </a:r>
            <a:r>
              <a:rPr lang="vi-VN" sz="2800" b="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dao động cơ học</a:t>
            </a: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(biến đổi vị trí qua lại) của các phân tử, nguyên tử hay các hạt làm nên vật chất và lan truyền trong vật chất như các </a:t>
            </a:r>
            <a:r>
              <a:rPr lang="vi-VN" sz="2800" b="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sóng</a:t>
            </a: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Âm thanh</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được đặc trưng bởi </a:t>
            </a:r>
            <a:r>
              <a:rPr lang="vi-VN" sz="2800" b="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tần số</a:t>
            </a: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vi-VN" sz="2800" b="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bước sóng</a:t>
            </a: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vi-VN" sz="2800" b="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chu kỳ</a:t>
            </a: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vi-VN" sz="2800" b="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biên độ</a:t>
            </a: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và </a:t>
            </a:r>
            <a:r>
              <a:rPr lang="vi-VN" sz="2800" b="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vận tốc lan truyền </a:t>
            </a:r>
            <a:r>
              <a:rPr lang="vi-VN"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(tốc độ âm thanh).</a:t>
            </a:r>
            <a:endPar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lgn="just">
              <a:spcAft>
                <a:spcPct val="10000"/>
              </a:spcAft>
              <a:buFont typeface="Wingdings" panose="05000000000000000000" pitchFamily="2" charset="2"/>
              <a:buChar char="q"/>
            </a:pPr>
            <a:r>
              <a:rPr lang="en-US" sz="2800" i="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Đặc tính của âm thanh: </a:t>
            </a:r>
            <a:r>
              <a:rPr lang="en-US" sz="2800" b="1" i="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sóng dọc</a:t>
            </a:r>
            <a:endParaRPr lang="en-US" sz="2800" b="1" i="1">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TextBox 7"/>
          <p:cNvSpPr txBox="1"/>
          <p:nvPr/>
        </p:nvSpPr>
        <p:spPr>
          <a:xfrm>
            <a:off x="0" y="1246850"/>
            <a:ext cx="5903495"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ÂM THANH:</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3</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9" name="TextBox 18"/>
          <p:cNvSpPr txBox="1"/>
          <p:nvPr/>
        </p:nvSpPr>
        <p:spPr>
          <a:xfrm>
            <a:off x="-43216" y="-28778"/>
            <a:ext cx="8028296" cy="861774"/>
          </a:xfrm>
          <a:prstGeom prst="rect">
            <a:avLst/>
          </a:prstGeom>
          <a:noFill/>
        </p:spPr>
        <p:txBody>
          <a:bodyPr wrap="square" rtlCol="0">
            <a:spAutoFit/>
          </a:bodyPr>
          <a:lstStyle/>
          <a:p>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 Giới thiệu và khái niệm</a:t>
            </a:r>
            <a:endParaRPr lang="en-US" sz="5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Tree>
    <p:extLst>
      <p:ext uri="{BB962C8B-B14F-4D97-AF65-F5344CB8AC3E}">
        <p14:creationId xmlns:p14="http://schemas.microsoft.com/office/powerpoint/2010/main" val="25433957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46710" y="2133600"/>
            <a:ext cx="9049164" cy="4253197"/>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spcAft>
                <a:spcPct val="10000"/>
              </a:spcAft>
              <a:buFont typeface="Wingdings" panose="05000000000000000000" pitchFamily="2" charset="2"/>
              <a:buChar char="q"/>
            </a:pPr>
            <a:r>
              <a:rPr lang="en-US" sz="2800">
                <a:solidFill>
                  <a:schemeClr val="tx1"/>
                </a:solidFill>
                <a:latin typeface="Times New Roman" panose="02020603050405020304" pitchFamily="18" charset="0"/>
                <a:cs typeface="Times New Roman" panose="02020603050405020304" pitchFamily="18" charset="0"/>
              </a:rPr>
              <a:t>Áp </a:t>
            </a:r>
            <a:r>
              <a:rPr lang="en-US" sz="2800" smtClean="0">
                <a:solidFill>
                  <a:schemeClr val="tx1"/>
                </a:solidFill>
                <a:latin typeface="Times New Roman" panose="02020603050405020304" pitchFamily="18" charset="0"/>
                <a:cs typeface="Times New Roman" panose="02020603050405020304" pitchFamily="18" charset="0"/>
              </a:rPr>
              <a:t>dụng mạng </a:t>
            </a:r>
            <a:r>
              <a:rPr lang="en-US" sz="2800">
                <a:solidFill>
                  <a:schemeClr val="tx1"/>
                </a:solidFill>
                <a:latin typeface="Times New Roman" panose="02020603050405020304" pitchFamily="18" charset="0"/>
                <a:cs typeface="Times New Roman" panose="02020603050405020304" pitchFamily="18" charset="0"/>
              </a:rPr>
              <a:t>nơ ron tích chập </a:t>
            </a:r>
            <a:r>
              <a:rPr lang="en-US" sz="2800">
                <a:solidFill>
                  <a:schemeClr val="tx1"/>
                </a:solidFill>
                <a:latin typeface="Times New Roman" panose="02020603050405020304" pitchFamily="18" charset="0"/>
                <a:cs typeface="Times New Roman" panose="02020603050405020304" pitchFamily="18" charset="0"/>
              </a:rPr>
              <a:t>theo </a:t>
            </a:r>
            <a:r>
              <a:rPr lang="en-US" sz="2800">
                <a:solidFill>
                  <a:schemeClr val="tx1"/>
                </a:solidFill>
                <a:latin typeface="Times New Roman" panose="02020603050405020304" pitchFamily="18" charset="0"/>
                <a:cs typeface="Times New Roman" panose="02020603050405020304" pitchFamily="18" charset="0"/>
              </a:rPr>
              <a:t>mô hình mà tác giả Karol.J.Piczak đề ra và cải tiến tăng thêm số lượng lớp tích chập theo mô hình của tác giả Justin Salamon và Juan </a:t>
            </a:r>
            <a:r>
              <a:rPr lang="en-US" sz="2800">
                <a:solidFill>
                  <a:schemeClr val="tx1"/>
                </a:solidFill>
                <a:latin typeface="Times New Roman" panose="02020603050405020304" pitchFamily="18" charset="0"/>
                <a:cs typeface="Times New Roman" panose="02020603050405020304" pitchFamily="18" charset="0"/>
              </a:rPr>
              <a:t>Pablo </a:t>
            </a:r>
            <a:r>
              <a:rPr lang="en-US" sz="2800" smtClean="0">
                <a:solidFill>
                  <a:schemeClr val="tx1"/>
                </a:solidFill>
                <a:latin typeface="Times New Roman" panose="02020603050405020304" pitchFamily="18" charset="0"/>
                <a:cs typeface="Times New Roman" panose="02020603050405020304" pitchFamily="18" charset="0"/>
              </a:rPr>
              <a:t>Bello.</a:t>
            </a:r>
          </a:p>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cs typeface="Times New Roman" panose="02020603050405020304" pitchFamily="18" charset="0"/>
              </a:rPr>
              <a:t>Cụ thể: mô hình gồm </a:t>
            </a:r>
            <a:r>
              <a:rPr lang="en-US" sz="2800">
                <a:solidFill>
                  <a:schemeClr val="tx1"/>
                </a:solidFill>
                <a:latin typeface="Times New Roman" panose="02020603050405020304" pitchFamily="18" charset="0"/>
                <a:cs typeface="Times New Roman" panose="02020603050405020304" pitchFamily="18" charset="0"/>
              </a:rPr>
              <a:t>5 </a:t>
            </a:r>
            <a:r>
              <a:rPr lang="en-US" sz="2800">
                <a:solidFill>
                  <a:schemeClr val="tx1"/>
                </a:solidFill>
                <a:latin typeface="Times New Roman" panose="02020603050405020304" pitchFamily="18" charset="0"/>
                <a:cs typeface="Times New Roman" panose="02020603050405020304" pitchFamily="18" charset="0"/>
              </a:rPr>
              <a:t>lớp </a:t>
            </a:r>
            <a:r>
              <a:rPr lang="en-US" sz="2800" smtClean="0">
                <a:solidFill>
                  <a:schemeClr val="tx1"/>
                </a:solidFill>
                <a:latin typeface="Times New Roman" panose="02020603050405020304" pitchFamily="18" charset="0"/>
                <a:cs typeface="Times New Roman" panose="02020603050405020304" pitchFamily="18" charset="0"/>
              </a:rPr>
              <a:t>mạng bao </a:t>
            </a:r>
            <a:r>
              <a:rPr lang="en-US" sz="2800">
                <a:solidFill>
                  <a:schemeClr val="tx1"/>
                </a:solidFill>
                <a:latin typeface="Times New Roman" panose="02020603050405020304" pitchFamily="18" charset="0"/>
                <a:cs typeface="Times New Roman" panose="02020603050405020304" pitchFamily="18" charset="0"/>
              </a:rPr>
              <a:t>gồm: 3 lớp tích chập, 1 lớp liên kết đầy đủ và 1 lớp phân loại</a:t>
            </a:r>
            <a:r>
              <a:rPr lang="en-US" sz="2800">
                <a:solidFill>
                  <a:schemeClr val="tx1"/>
                </a:solidFill>
                <a:latin typeface="Times New Roman" panose="02020603050405020304" pitchFamily="18" charset="0"/>
                <a:cs typeface="Times New Roman" panose="02020603050405020304" pitchFamily="18" charset="0"/>
              </a:rPr>
              <a:t>. </a:t>
            </a:r>
            <a:endParaRPr lang="en-US" sz="2800">
              <a:solidFill>
                <a:schemeClr val="tx1"/>
              </a:solidFill>
              <a:latin typeface="Times New Roman" panose="02020603050405020304" pitchFamily="18" charset="0"/>
              <a:cs typeface="Times New Roman" panose="02020603050405020304" pitchFamily="18" charset="0"/>
            </a:endParaRPr>
          </a:p>
          <a:p>
            <a:pPr marL="457200" indent="-457200" algn="just">
              <a:spcAft>
                <a:spcPct val="10000"/>
              </a:spcAft>
              <a:buFont typeface="Wingdings" panose="05000000000000000000" pitchFamily="2" charset="2"/>
              <a:buChar char="q"/>
            </a:pPr>
            <a:r>
              <a:rPr lang="en-US" sz="2800">
                <a:solidFill>
                  <a:schemeClr val="tx1"/>
                </a:solidFill>
                <a:latin typeface="Times New Roman" panose="02020603050405020304" pitchFamily="18" charset="0"/>
                <a:cs typeface="Times New Roman" panose="02020603050405020304" pitchFamily="18" charset="0"/>
              </a:rPr>
              <a:t>Áp </a:t>
            </a:r>
            <a:r>
              <a:rPr lang="en-US" sz="2800">
                <a:solidFill>
                  <a:schemeClr val="tx1"/>
                </a:solidFill>
                <a:latin typeface="Times New Roman" panose="02020603050405020304" pitchFamily="18" charset="0"/>
                <a:cs typeface="Times New Roman" panose="02020603050405020304" pitchFamily="18" charset="0"/>
              </a:rPr>
              <a:t>dụng trên tập dữ liệu UrbanSound8k với </a:t>
            </a:r>
            <a:r>
              <a:rPr lang="en-US" sz="2800">
                <a:solidFill>
                  <a:schemeClr val="tx1"/>
                </a:solidFill>
                <a:latin typeface="Times New Roman" panose="02020603050405020304" pitchFamily="18" charset="0"/>
                <a:cs typeface="Times New Roman" panose="02020603050405020304" pitchFamily="18" charset="0"/>
              </a:rPr>
              <a:t>8732 </a:t>
            </a:r>
            <a:r>
              <a:rPr lang="en-US" sz="2800" smtClean="0">
                <a:solidFill>
                  <a:schemeClr val="tx1"/>
                </a:solidFill>
                <a:latin typeface="Times New Roman" panose="02020603050405020304" pitchFamily="18" charset="0"/>
                <a:cs typeface="Times New Roman" panose="02020603050405020304" pitchFamily="18" charset="0"/>
              </a:rPr>
              <a:t>mẫu.</a:t>
            </a:r>
          </a:p>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cs typeface="Times New Roman" panose="02020603050405020304" pitchFamily="18" charset="0"/>
              </a:rPr>
              <a:t>Sử dụng kĩ thuật hold-out, chia dữ liệu làm 3 tập: train (7732 mẫu), validation (1000 mẫu), test (1000 mẫu)</a:t>
            </a:r>
            <a:endParaRPr lang="en-US" sz="280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30</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1" name="TextBox 10"/>
          <p:cNvSpPr txBox="1"/>
          <p:nvPr/>
        </p:nvSpPr>
        <p:spPr>
          <a:xfrm>
            <a:off x="-5166" y="169571"/>
            <a:ext cx="8120416" cy="861774"/>
          </a:xfrm>
          <a:prstGeom prst="rect">
            <a:avLst/>
          </a:prstGeom>
          <a:noFill/>
        </p:spPr>
        <p:txBody>
          <a:bodyPr wrap="square" rtlCol="0">
            <a:spAutoFit/>
          </a:bodyPr>
          <a:lstStyle/>
          <a:p>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VI</a:t>
            </a:r>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 Kết quả thực nghiệm</a:t>
            </a:r>
            <a:endParaRPr lang="en-US" sz="5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
        <p:nvSpPr>
          <p:cNvPr id="9" name="TextBox 8"/>
          <p:cNvSpPr txBox="1"/>
          <p:nvPr/>
        </p:nvSpPr>
        <p:spPr>
          <a:xfrm>
            <a:off x="46710" y="1179370"/>
            <a:ext cx="9677400"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Phương pháp t</a:t>
            </a:r>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hực nghiệm</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Tree>
    <p:extLst>
      <p:ext uri="{BB962C8B-B14F-4D97-AF65-F5344CB8AC3E}">
        <p14:creationId xmlns:p14="http://schemas.microsoft.com/office/powerpoint/2010/main" val="309440988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1000"/>
                                        <p:tgtEl>
                                          <p:spTgt spid="9"/>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304800" y="2016233"/>
            <a:ext cx="6858000" cy="609600"/>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ct val="10000"/>
              </a:spcAft>
            </a:pPr>
            <a:r>
              <a:rPr lang="en-US" sz="2800" smtClean="0">
                <a:solidFill>
                  <a:schemeClr val="tx1"/>
                </a:solidFill>
                <a:latin typeface="Times New Roman" panose="02020603050405020304" pitchFamily="18" charset="0"/>
                <a:cs typeface="Times New Roman" panose="02020603050405020304" pitchFamily="18" charset="0"/>
              </a:rPr>
              <a:t>Độ chính xác tốt nhất đạt được: 78.58%</a:t>
            </a:r>
            <a:endParaRPr lang="en-US" sz="280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31</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1" name="TextBox 10"/>
          <p:cNvSpPr txBox="1"/>
          <p:nvPr/>
        </p:nvSpPr>
        <p:spPr>
          <a:xfrm>
            <a:off x="-5166" y="169571"/>
            <a:ext cx="8120416" cy="861774"/>
          </a:xfrm>
          <a:prstGeom prst="rect">
            <a:avLst/>
          </a:prstGeom>
          <a:noFill/>
        </p:spPr>
        <p:txBody>
          <a:bodyPr wrap="square" rtlCol="0">
            <a:spAutoFit/>
          </a:bodyPr>
          <a:lstStyle/>
          <a:p>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VI</a:t>
            </a:r>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 Kết quả thực nghiệm</a:t>
            </a:r>
            <a:endParaRPr lang="en-US" sz="5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
        <p:nvSpPr>
          <p:cNvPr id="9" name="TextBox 8"/>
          <p:cNvSpPr txBox="1"/>
          <p:nvPr/>
        </p:nvSpPr>
        <p:spPr>
          <a:xfrm>
            <a:off x="152400" y="1128998"/>
            <a:ext cx="9677400"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Kết quả t</a:t>
            </a:r>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hực nghiệm</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pic>
        <p:nvPicPr>
          <p:cNvPr id="10" name="Picture 9"/>
          <p:cNvPicPr/>
          <p:nvPr/>
        </p:nvPicPr>
        <p:blipFill rotWithShape="1">
          <a:blip r:embed="rId4"/>
          <a:srcRect l="15625" t="27789" r="15278" b="13853"/>
          <a:stretch/>
        </p:blipFill>
        <p:spPr bwMode="auto">
          <a:xfrm>
            <a:off x="304800" y="2925560"/>
            <a:ext cx="7968586" cy="3227899"/>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80318957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6"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1000"/>
                                        <p:tgtEl>
                                          <p:spTgt spid="9"/>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46710" y="1989847"/>
            <a:ext cx="9049164" cy="4389143"/>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a:buFont typeface="Wingdings" panose="05000000000000000000" pitchFamily="2" charset="2"/>
              <a:buChar char="q"/>
            </a:pPr>
            <a:r>
              <a:rPr lang="en-US" sz="2800">
                <a:solidFill>
                  <a:schemeClr val="tx1"/>
                </a:solidFill>
                <a:latin typeface="Times New Roman" panose="02020603050405020304" pitchFamily="18" charset="0"/>
                <a:cs typeface="Times New Roman" panose="02020603050405020304" pitchFamily="18" charset="0"/>
              </a:rPr>
              <a:t>Tác giả Karol.J.Piczak áp dụng mô hình mình đề ra và đạt được độ chính xác là </a:t>
            </a:r>
            <a:r>
              <a:rPr lang="en-US" sz="2800">
                <a:solidFill>
                  <a:schemeClr val="tx1"/>
                </a:solidFill>
                <a:latin typeface="Times New Roman" panose="02020603050405020304" pitchFamily="18" charset="0"/>
                <a:cs typeface="Times New Roman" panose="02020603050405020304" pitchFamily="18" charset="0"/>
              </a:rPr>
              <a:t>73.6</a:t>
            </a:r>
            <a:r>
              <a:rPr lang="en-US" sz="2800" smtClean="0">
                <a:solidFill>
                  <a:schemeClr val="tx1"/>
                </a:solidFill>
                <a:latin typeface="Times New Roman" panose="02020603050405020304" pitchFamily="18" charset="0"/>
                <a:cs typeface="Times New Roman" panose="02020603050405020304" pitchFamily="18" charset="0"/>
              </a:rPr>
              <a:t>%.</a:t>
            </a:r>
            <a:endParaRPr lang="en-US" sz="2800">
              <a:solidFill>
                <a:schemeClr val="tx1"/>
              </a:solidFill>
              <a:latin typeface="Times New Roman" panose="02020603050405020304" pitchFamily="18" charset="0"/>
              <a:cs typeface="Times New Roman" panose="02020603050405020304" pitchFamily="18" charset="0"/>
            </a:endParaRPr>
          </a:p>
          <a:p>
            <a:pPr marL="457200" lvl="0" indent="-457200">
              <a:buFont typeface="Wingdings" panose="05000000000000000000" pitchFamily="2" charset="2"/>
              <a:buChar char="q"/>
            </a:pPr>
            <a:r>
              <a:rPr lang="en-US" sz="2800">
                <a:solidFill>
                  <a:schemeClr val="tx1"/>
                </a:solidFill>
                <a:latin typeface="Times New Roman" panose="02020603050405020304" pitchFamily="18" charset="0"/>
                <a:cs typeface="Times New Roman" panose="02020603050405020304" pitchFamily="18" charset="0"/>
              </a:rPr>
              <a:t>Tác giả Shuhui Qu, Juncheng Li, Wei Dai, Samarjit Das áp dụng mô hình mạng nơron tích chập kết hợp pipeline đạt độ chính xác lên đến </a:t>
            </a:r>
            <a:r>
              <a:rPr lang="en-US" sz="2800">
                <a:solidFill>
                  <a:schemeClr val="tx1"/>
                </a:solidFill>
                <a:latin typeface="Times New Roman" panose="02020603050405020304" pitchFamily="18" charset="0"/>
                <a:cs typeface="Times New Roman" panose="02020603050405020304" pitchFamily="18" charset="0"/>
              </a:rPr>
              <a:t>78.34</a:t>
            </a:r>
            <a:r>
              <a:rPr lang="en-US" sz="2800" smtClean="0">
                <a:solidFill>
                  <a:schemeClr val="tx1"/>
                </a:solidFill>
                <a:latin typeface="Times New Roman" panose="02020603050405020304" pitchFamily="18" charset="0"/>
                <a:cs typeface="Times New Roman" panose="02020603050405020304" pitchFamily="18" charset="0"/>
              </a:rPr>
              <a:t>%.</a:t>
            </a:r>
            <a:endParaRPr lang="en-US" sz="2800">
              <a:solidFill>
                <a:schemeClr val="tx1"/>
              </a:solidFill>
              <a:latin typeface="Times New Roman" panose="02020603050405020304" pitchFamily="18" charset="0"/>
              <a:cs typeface="Times New Roman" panose="02020603050405020304" pitchFamily="18" charset="0"/>
            </a:endParaRPr>
          </a:p>
          <a:p>
            <a:pPr marL="457200" lvl="0" indent="-457200">
              <a:buFont typeface="Wingdings" panose="05000000000000000000" pitchFamily="2" charset="2"/>
              <a:buChar char="q"/>
            </a:pPr>
            <a:r>
              <a:rPr lang="en-US" sz="2800">
                <a:solidFill>
                  <a:schemeClr val="tx1"/>
                </a:solidFill>
                <a:latin typeface="Times New Roman" panose="02020603050405020304" pitchFamily="18" charset="0"/>
                <a:cs typeface="Times New Roman" panose="02020603050405020304" pitchFamily="18" charset="0"/>
              </a:rPr>
              <a:t>Tác giả Justin Salamon và Juan Pablo </a:t>
            </a:r>
            <a:r>
              <a:rPr lang="en-US" sz="2800">
                <a:solidFill>
                  <a:schemeClr val="tx1"/>
                </a:solidFill>
                <a:latin typeface="Times New Roman" panose="02020603050405020304" pitchFamily="18" charset="0"/>
                <a:cs typeface="Times New Roman" panose="02020603050405020304" pitchFamily="18" charset="0"/>
              </a:rPr>
              <a:t>Bello </a:t>
            </a:r>
            <a:r>
              <a:rPr lang="en-US" sz="2800" smtClean="0">
                <a:solidFill>
                  <a:schemeClr val="tx1"/>
                </a:solidFill>
                <a:latin typeface="Times New Roman" panose="02020603050405020304" pitchFamily="18" charset="0"/>
                <a:cs typeface="Times New Roman" panose="02020603050405020304" pitchFamily="18" charset="0"/>
              </a:rPr>
              <a:t>thực </a:t>
            </a:r>
            <a:r>
              <a:rPr lang="en-US" sz="2800">
                <a:solidFill>
                  <a:schemeClr val="tx1"/>
                </a:solidFill>
                <a:latin typeface="Times New Roman" panose="02020603050405020304" pitchFamily="18" charset="0"/>
                <a:cs typeface="Times New Roman" panose="02020603050405020304" pitchFamily="18" charset="0"/>
              </a:rPr>
              <a:t>nghiệm trên mô hình  SKM, PiczakCNN và </a:t>
            </a:r>
            <a:r>
              <a:rPr lang="en-US" sz="2800">
                <a:solidFill>
                  <a:schemeClr val="tx1"/>
                </a:solidFill>
                <a:latin typeface="Times New Roman" panose="02020603050405020304" pitchFamily="18" charset="0"/>
                <a:cs typeface="Times New Roman" panose="02020603050405020304" pitchFamily="18" charset="0"/>
              </a:rPr>
              <a:t>SB-CNN </a:t>
            </a:r>
            <a:r>
              <a:rPr lang="en-US" sz="2800" smtClean="0">
                <a:solidFill>
                  <a:schemeClr val="tx1"/>
                </a:solidFill>
                <a:latin typeface="Times New Roman" panose="02020603050405020304" pitchFamily="18" charset="0"/>
                <a:cs typeface="Times New Roman" panose="02020603050405020304" pitchFamily="18" charset="0"/>
              </a:rPr>
              <a:t>đạt </a:t>
            </a:r>
            <a:r>
              <a:rPr lang="en-US" sz="2800">
                <a:solidFill>
                  <a:schemeClr val="tx1"/>
                </a:solidFill>
                <a:latin typeface="Times New Roman" panose="02020603050405020304" pitchFamily="18" charset="0"/>
                <a:cs typeface="Times New Roman" panose="02020603050405020304" pitchFamily="18" charset="0"/>
              </a:rPr>
              <a:t>được độ chính xác lần lượt là</a:t>
            </a:r>
            <a:r>
              <a:rPr lang="en-US" sz="2800">
                <a:solidFill>
                  <a:schemeClr val="tx1"/>
                </a:solidFill>
                <a:latin typeface="Times New Roman" panose="02020603050405020304" pitchFamily="18" charset="0"/>
                <a:cs typeface="Times New Roman" panose="02020603050405020304" pitchFamily="18" charset="0"/>
              </a:rPr>
              <a:t>: </a:t>
            </a:r>
            <a:r>
              <a:rPr lang="en-US" sz="2800" smtClean="0">
                <a:solidFill>
                  <a:schemeClr val="tx1"/>
                </a:solidFill>
                <a:latin typeface="Times New Roman" panose="02020603050405020304" pitchFamily="18" charset="0"/>
                <a:cs typeface="Times New Roman" panose="02020603050405020304" pitchFamily="18" charset="0"/>
              </a:rPr>
              <a:t>74%, 73% </a:t>
            </a:r>
            <a:r>
              <a:rPr lang="en-US" sz="2800">
                <a:solidFill>
                  <a:schemeClr val="tx1"/>
                </a:solidFill>
                <a:latin typeface="Times New Roman" panose="02020603050405020304" pitchFamily="18" charset="0"/>
                <a:cs typeface="Times New Roman" panose="02020603050405020304" pitchFamily="18" charset="0"/>
              </a:rPr>
              <a:t>và </a:t>
            </a:r>
            <a:r>
              <a:rPr lang="en-US" sz="2800" smtClean="0">
                <a:solidFill>
                  <a:schemeClr val="tx1"/>
                </a:solidFill>
                <a:latin typeface="Times New Roman" panose="02020603050405020304" pitchFamily="18" charset="0"/>
                <a:cs typeface="Times New Roman" panose="02020603050405020304" pitchFamily="18" charset="0"/>
              </a:rPr>
              <a:t>73%.</a:t>
            </a:r>
            <a:endParaRPr lang="en-US" sz="2800">
              <a:solidFill>
                <a:schemeClr val="tx1"/>
              </a:solidFill>
              <a:latin typeface="Times New Roman" panose="02020603050405020304" pitchFamily="18" charset="0"/>
              <a:cs typeface="Times New Roman" panose="02020603050405020304" pitchFamily="18" charset="0"/>
            </a:endParaRPr>
          </a:p>
          <a:p>
            <a:pPr marL="457200" lvl="0" indent="-457200">
              <a:buFont typeface="Wingdings" panose="05000000000000000000" pitchFamily="2" charset="2"/>
              <a:buChar char="q"/>
            </a:pPr>
            <a:r>
              <a:rPr lang="en-US" sz="2800">
                <a:solidFill>
                  <a:schemeClr val="tx1"/>
                </a:solidFill>
                <a:latin typeface="Times New Roman" panose="02020603050405020304" pitchFamily="18" charset="0"/>
                <a:cs typeface="Times New Roman" panose="02020603050405020304" pitchFamily="18" charset="0"/>
              </a:rPr>
              <a:t>Tác giả Justin Salamon áp dụng mô hình mình đề ra và đạt được độ chính xác lên đến </a:t>
            </a:r>
            <a:r>
              <a:rPr lang="en-US" sz="2800">
                <a:solidFill>
                  <a:schemeClr val="tx1"/>
                </a:solidFill>
                <a:latin typeface="Times New Roman" panose="02020603050405020304" pitchFamily="18" charset="0"/>
                <a:cs typeface="Times New Roman" panose="02020603050405020304" pitchFamily="18" charset="0"/>
              </a:rPr>
              <a:t>84</a:t>
            </a:r>
            <a:r>
              <a:rPr lang="en-US" sz="2800" smtClean="0">
                <a:solidFill>
                  <a:schemeClr val="tx1"/>
                </a:solidFill>
                <a:latin typeface="Times New Roman" panose="02020603050405020304" pitchFamily="18" charset="0"/>
                <a:cs typeface="Times New Roman" panose="02020603050405020304" pitchFamily="18" charset="0"/>
              </a:rPr>
              <a:t>%.</a:t>
            </a:r>
            <a:endParaRPr lang="en-US" sz="280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32</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1" name="TextBox 10"/>
          <p:cNvSpPr txBox="1"/>
          <p:nvPr/>
        </p:nvSpPr>
        <p:spPr>
          <a:xfrm>
            <a:off x="-5166" y="169571"/>
            <a:ext cx="8120416" cy="861774"/>
          </a:xfrm>
          <a:prstGeom prst="rect">
            <a:avLst/>
          </a:prstGeom>
          <a:noFill/>
        </p:spPr>
        <p:txBody>
          <a:bodyPr wrap="square" rtlCol="0">
            <a:spAutoFit/>
          </a:bodyPr>
          <a:lstStyle/>
          <a:p>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VI</a:t>
            </a:r>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 Kết quả thực nghiệm</a:t>
            </a:r>
            <a:endParaRPr lang="en-US" sz="5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
        <p:nvSpPr>
          <p:cNvPr id="9" name="TextBox 8"/>
          <p:cNvSpPr txBox="1"/>
          <p:nvPr/>
        </p:nvSpPr>
        <p:spPr>
          <a:xfrm>
            <a:off x="152400" y="1031345"/>
            <a:ext cx="9677400"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So sánh kết quả:</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Tree>
    <p:extLst>
      <p:ext uri="{BB962C8B-B14F-4D97-AF65-F5344CB8AC3E}">
        <p14:creationId xmlns:p14="http://schemas.microsoft.com/office/powerpoint/2010/main" val="79384104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1000"/>
                                        <p:tgtEl>
                                          <p:spTgt spid="9"/>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94836" y="2828481"/>
            <a:ext cx="9049164" cy="2416590"/>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2800" smtClean="0">
                <a:solidFill>
                  <a:schemeClr val="tx1"/>
                </a:solidFill>
                <a:latin typeface="Times New Roman" panose="02020603050405020304" pitchFamily="18" charset="0"/>
                <a:cs typeface="Times New Roman" panose="02020603050405020304" pitchFamily="18" charset="0"/>
              </a:rPr>
              <a:t>Với độ chính xác đạt được là 78.58%, ta thấy rằng mô hình mạng nơ ron tích chập và các siêu tham số được sử dụng cho kết quả khả quan.</a:t>
            </a: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33</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1" name="TextBox 10"/>
          <p:cNvSpPr txBox="1"/>
          <p:nvPr/>
        </p:nvSpPr>
        <p:spPr>
          <a:xfrm>
            <a:off x="-5166" y="169571"/>
            <a:ext cx="8120416" cy="861774"/>
          </a:xfrm>
          <a:prstGeom prst="rect">
            <a:avLst/>
          </a:prstGeom>
          <a:noFill/>
        </p:spPr>
        <p:txBody>
          <a:bodyPr wrap="square" rtlCol="0">
            <a:spAutoFit/>
          </a:bodyPr>
          <a:lstStyle/>
          <a:p>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VI</a:t>
            </a:r>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 Kết quả thực nghiệm</a:t>
            </a:r>
            <a:endParaRPr lang="en-US" sz="5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
        <p:nvSpPr>
          <p:cNvPr id="9" name="TextBox 8"/>
          <p:cNvSpPr txBox="1"/>
          <p:nvPr/>
        </p:nvSpPr>
        <p:spPr>
          <a:xfrm>
            <a:off x="94836" y="1501981"/>
            <a:ext cx="9677400"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Nhận xét kết quả:</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Tree>
    <p:extLst>
      <p:ext uri="{BB962C8B-B14F-4D97-AF65-F5344CB8AC3E}">
        <p14:creationId xmlns:p14="http://schemas.microsoft.com/office/powerpoint/2010/main" val="372588070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1000"/>
                                        <p:tgtEl>
                                          <p:spTgt spid="9"/>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23617" y="1734523"/>
            <a:ext cx="8896765" cy="1846877"/>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Demo chuẩn hóa tín hiệu âm về dạng phổ đồ.</a:t>
            </a:r>
          </a:p>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Demo training dùng mạng Nơron tích chập.</a:t>
            </a: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34</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1" name="TextBox 10"/>
          <p:cNvSpPr txBox="1"/>
          <p:nvPr/>
        </p:nvSpPr>
        <p:spPr>
          <a:xfrm>
            <a:off x="-5166" y="169571"/>
            <a:ext cx="8120416" cy="861774"/>
          </a:xfrm>
          <a:prstGeom prst="rect">
            <a:avLst/>
          </a:prstGeom>
          <a:noFill/>
        </p:spPr>
        <p:txBody>
          <a:bodyPr wrap="square" rtlCol="0">
            <a:spAutoFit/>
          </a:bodyPr>
          <a:lstStyle/>
          <a:p>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VI</a:t>
            </a:r>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 Demo</a:t>
            </a:r>
            <a:endParaRPr lang="en-US" sz="5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pic>
        <p:nvPicPr>
          <p:cNvPr id="3" name="Picture 2"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999" y="3916835"/>
            <a:ext cx="7620000" cy="22383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49971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ppt_x"/>
                                          </p:val>
                                        </p:tav>
                                        <p:tav tm="100000">
                                          <p:val>
                                            <p:strVal val="#ppt_x"/>
                                          </p:val>
                                        </p:tav>
                                      </p:tavLst>
                                    </p:anim>
                                    <p:anim calcmode="lin" valueType="num">
                                      <p:cBhvr additive="base">
                                        <p:cTn id="13"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lue Tile Floor - HD Motion Graphics Background Lo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6858000"/>
          </a:xfrm>
          <a:prstGeom prst="rect">
            <a:avLst/>
          </a:prstGeom>
        </p:spPr>
      </p:pic>
      <p:sp>
        <p:nvSpPr>
          <p:cNvPr id="4" name="TextBox 3"/>
          <p:cNvSpPr txBox="1"/>
          <p:nvPr/>
        </p:nvSpPr>
        <p:spPr>
          <a:xfrm>
            <a:off x="1" y="2562001"/>
            <a:ext cx="9144000" cy="1477328"/>
          </a:xfrm>
          <a:prstGeom prst="rect">
            <a:avLst/>
          </a:prstGeom>
          <a:noFill/>
        </p:spPr>
        <p:txBody>
          <a:bodyPr wrap="square" rtlCol="0">
            <a:spAutoFit/>
          </a:bodyPr>
          <a:lstStyle/>
          <a:p>
            <a:pPr algn="ctr"/>
            <a:r>
              <a:rPr lang="en-US" sz="4500" b="1" i="1" smtClean="0">
                <a:ln w="22225">
                  <a:solidFill>
                    <a:srgbClr val="FFFF00"/>
                  </a:solidFill>
                  <a:prstDash val="solid"/>
                </a:ln>
                <a:solidFill>
                  <a:schemeClr val="accent2">
                    <a:lumMod val="40000"/>
                    <a:lumOff val="60000"/>
                  </a:schemeClr>
                </a:solidFill>
                <a:latin typeface="Segoe UI" panose="020B0502040204020203" pitchFamily="34" charset="0"/>
                <a:ea typeface="Segoe UI" panose="020B0502040204020203" pitchFamily="34" charset="0"/>
                <a:cs typeface="Segoe UI" panose="020B0502040204020203" pitchFamily="34" charset="0"/>
              </a:rPr>
              <a:t>CẢM ƠN THẦY CÔ VÀ CÁC BẠN</a:t>
            </a:r>
          </a:p>
          <a:p>
            <a:pPr algn="ctr"/>
            <a:r>
              <a:rPr lang="en-US" sz="4500" b="1" i="1" smtClean="0">
                <a:ln w="22225">
                  <a:solidFill>
                    <a:srgbClr val="FFFF00"/>
                  </a:solidFill>
                  <a:prstDash val="solid"/>
                </a:ln>
                <a:solidFill>
                  <a:schemeClr val="accent2">
                    <a:lumMod val="40000"/>
                    <a:lumOff val="60000"/>
                  </a:schemeClr>
                </a:solidFill>
                <a:latin typeface="Segoe UI" panose="020B0502040204020203" pitchFamily="34" charset="0"/>
                <a:ea typeface="Segoe UI" panose="020B0502040204020203" pitchFamily="34" charset="0"/>
                <a:cs typeface="Segoe UI" panose="020B0502040204020203" pitchFamily="34" charset="0"/>
              </a:rPr>
              <a:t>ĐÃ CHÚ Ý LẮNG NGHE</a:t>
            </a:r>
            <a:endParaRPr lang="en-US" sz="4500" b="1" i="1">
              <a:ln w="22225">
                <a:solidFill>
                  <a:srgbClr val="FFFF00"/>
                </a:solidFill>
                <a:prstDash val="solid"/>
              </a:ln>
              <a:solidFill>
                <a:schemeClr val="accent2">
                  <a:lumMod val="40000"/>
                  <a:lumOff val="6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Slide Number Placeholder 1"/>
          <p:cNvSpPr>
            <a:spLocks noGrp="1"/>
          </p:cNvSpPr>
          <p:nvPr>
            <p:ph type="sldNum" sz="quarter" idx="12"/>
          </p:nvPr>
        </p:nvSpPr>
        <p:spPr/>
        <p:txBody>
          <a:bodyPr/>
          <a:lstStyle/>
          <a:p>
            <a:fld id="{C5741415-7C78-4EA2-A5F3-D6FBD5393740}" type="slidenum">
              <a:rPr lang="en-US" smtClean="0"/>
              <a:t>35</a:t>
            </a:fld>
            <a:endParaRPr lang="en-US"/>
          </a:p>
        </p:txBody>
      </p:sp>
    </p:spTree>
    <p:extLst>
      <p:ext uri="{BB962C8B-B14F-4D97-AF65-F5344CB8AC3E}">
        <p14:creationId xmlns:p14="http://schemas.microsoft.com/office/powerpoint/2010/main" val="6216564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63082">
        <p15:prstTrans prst="wind"/>
      </p:transition>
    </mc:Choice>
    <mc:Fallback xmlns="">
      <p:transition spd="slow" advTm="63082">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86" fill="hold"/>
                                            <p:tgtEl>
                                              <p:spTgt spid="6"/>
                                            </p:tgtEl>
                                          </p:cBhvr>
                                        </p:cmd>
                                      </p:childTnLst>
                                    </p:cTn>
                                  </p:par>
                                  <p:par>
                                    <p:cTn id="7" presetID="55" presetClass="entr" presetSubtype="0" fill="hold" grpId="0" nodeType="withEffect">
                                      <p:stCondLst>
                                        <p:cond delay="1500"/>
                                      </p:stCondLst>
                                      <p:iterate type="lt">
                                        <p:tmPct val="10000"/>
                                      </p:iterate>
                                      <p:childTnLst>
                                        <p:set>
                                          <p:cBhvr>
                                            <p:cTn id="8" dur="1" fill="hold">
                                              <p:stCondLst>
                                                <p:cond delay="0"/>
                                              </p:stCondLst>
                                            </p:cTn>
                                            <p:tgtEl>
                                              <p:spTgt spid="4"/>
                                            </p:tgtEl>
                                            <p:attrNameLst>
                                              <p:attrName>style.visibility</p:attrName>
                                            </p:attrNameLst>
                                          </p:cBhvr>
                                          <p:to>
                                            <p:strVal val="visible"/>
                                          </p:to>
                                        </p:set>
                                        <p:anim calcmode="lin" valueType="num">
                                          <p:cBhvr>
                                            <p:cTn id="9" dur="500" fill="hold"/>
                                            <p:tgtEl>
                                              <p:spTgt spid="4"/>
                                            </p:tgtEl>
                                            <p:attrNameLst>
                                              <p:attrName>ppt_w</p:attrName>
                                            </p:attrNameLst>
                                          </p:cBhvr>
                                          <p:tavLst>
                                            <p:tav tm="0">
                                              <p:val>
                                                <p:strVal val="#ppt_w*0.7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animEffect transition="in" filter="fade">
                                          <p:cBhvr>
                                            <p:cTn id="11" dur="500"/>
                                            <p:tgtEl>
                                              <p:spTgt spid="4"/>
                                            </p:tgtEl>
                                          </p:cBhvr>
                                        </p:animEffect>
                                      </p:childTnLst>
                                    </p:cTn>
                                  </p:par>
                                  <p:par>
                                    <p:cTn id="12" presetID="50" presetClass="exit" presetSubtype="0" accel="100000" fill="hold" grpId="1" nodeType="withEffect">
                                      <p:stCondLst>
                                        <p:cond delay="5000"/>
                                      </p:stCondLst>
                                      <p:iterate type="lt">
                                        <p:tmPct val="10000"/>
                                      </p:iterate>
                                      <p:childTnLst>
                                        <p:anim calcmode="lin" valueType="num">
                                          <p:cBhvr>
                                            <p:cTn id="13" dur="500"/>
                                            <p:tgtEl>
                                              <p:spTgt spid="4"/>
                                            </p:tgtEl>
                                            <p:attrNameLst>
                                              <p:attrName>ppt_w</p:attrName>
                                            </p:attrNameLst>
                                          </p:cBhvr>
                                          <p:tavLst>
                                            <p:tav tm="0">
                                              <p:val>
                                                <p:strVal val="ppt_w"/>
                                              </p:val>
                                            </p:tav>
                                            <p:tav tm="100000">
                                              <p:val>
                                                <p:strVal val="ppt_w+.3"/>
                                              </p:val>
                                            </p:tav>
                                          </p:tavLst>
                                        </p:anim>
                                        <p:anim calcmode="lin" valueType="num">
                                          <p:cBhvr>
                                            <p:cTn id="14" dur="500"/>
                                            <p:tgtEl>
                                              <p:spTgt spid="4"/>
                                            </p:tgtEl>
                                            <p:attrNameLst>
                                              <p:attrName>ppt_h</p:attrName>
                                            </p:attrNameLst>
                                          </p:cBhvr>
                                          <p:tavLst>
                                            <p:tav tm="0">
                                              <p:val>
                                                <p:strVal val="ppt_h"/>
                                              </p:val>
                                            </p:tav>
                                            <p:tav tm="100000">
                                              <p:val>
                                                <p:strVal val="ppt_h"/>
                                              </p:val>
                                            </p:tav>
                                          </p:tavLst>
                                        </p:anim>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2" presetClass="entr" presetSubtype="1" fill="hold" grpId="2" nodeType="withEffect" p14:presetBounceEnd="74000">
                                      <p:stCondLst>
                                        <p:cond delay="8250"/>
                                      </p:stCondLst>
                                      <p:iterate type="lt">
                                        <p:tmPct val="10000"/>
                                      </p:iterate>
                                      <p:childTnLst>
                                        <p:set>
                                          <p:cBhvr>
                                            <p:cTn id="18" dur="1" fill="hold">
                                              <p:stCondLst>
                                                <p:cond delay="0"/>
                                              </p:stCondLst>
                                            </p:cTn>
                                            <p:tgtEl>
                                              <p:spTgt spid="4"/>
                                            </p:tgtEl>
                                            <p:attrNameLst>
                                              <p:attrName>style.visibility</p:attrName>
                                            </p:attrNameLst>
                                          </p:cBhvr>
                                          <p:to>
                                            <p:strVal val="visible"/>
                                          </p:to>
                                        </p:set>
                                        <p:anim calcmode="lin" valueType="num" p14:bounceEnd="74000">
                                          <p:cBhvr additive="base">
                                            <p:cTn id="19" dur="1000" fill="hold"/>
                                            <p:tgtEl>
                                              <p:spTgt spid="4"/>
                                            </p:tgtEl>
                                            <p:attrNameLst>
                                              <p:attrName>ppt_x</p:attrName>
                                            </p:attrNameLst>
                                          </p:cBhvr>
                                          <p:tavLst>
                                            <p:tav tm="0">
                                              <p:val>
                                                <p:strVal val="#ppt_x"/>
                                              </p:val>
                                            </p:tav>
                                            <p:tav tm="100000">
                                              <p:val>
                                                <p:strVal val="#ppt_x"/>
                                              </p:val>
                                            </p:tav>
                                          </p:tavLst>
                                        </p:anim>
                                        <p:anim calcmode="lin" valueType="num" p14:bounceEnd="74000">
                                          <p:cBhvr additive="base">
                                            <p:cTn id="20" dur="1000" fill="hold"/>
                                            <p:tgtEl>
                                              <p:spTgt spid="4"/>
                                            </p:tgtEl>
                                            <p:attrNameLst>
                                              <p:attrName>ppt_y</p:attrName>
                                            </p:attrNameLst>
                                          </p:cBhvr>
                                          <p:tavLst>
                                            <p:tav tm="0">
                                              <p:val>
                                                <p:strVal val="0-#ppt_h/2"/>
                                              </p:val>
                                            </p:tav>
                                            <p:tav tm="100000">
                                              <p:val>
                                                <p:strVal val="#ppt_y"/>
                                              </p:val>
                                            </p:tav>
                                          </p:tavLst>
                                        </p:anim>
                                      </p:childTnLst>
                                    </p:cTn>
                                  </p:par>
                                  <p:par>
                                    <p:cTn id="21" presetID="10" presetClass="entr" presetSubtype="0" fill="hold" grpId="3" nodeType="withEffect">
                                      <p:stCondLst>
                                        <p:cond delay="8250"/>
                                      </p:stCondLst>
                                      <p:iterate type="lt">
                                        <p:tmPct val="10000"/>
                                      </p:iterate>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childTnLst>
                                    </p:cTn>
                                  </p:par>
                                  <p:par>
                                    <p:cTn id="24" presetID="21" presetClass="exit" presetSubtype="4" fill="hold" grpId="4" nodeType="withEffect">
                                      <p:stCondLst>
                                        <p:cond delay="14000"/>
                                      </p:stCondLst>
                                      <p:iterate type="lt">
                                        <p:tmPct val="10000"/>
                                      </p:iterate>
                                      <p:childTnLst>
                                        <p:animEffect transition="out" filter="wheel(4)">
                                          <p:cBhvr>
                                            <p:cTn id="25" dur="750"/>
                                            <p:tgtEl>
                                              <p:spTgt spid="4"/>
                                            </p:tgtEl>
                                          </p:cBhvr>
                                        </p:animEffect>
                                        <p:set>
                                          <p:cBhvr>
                                            <p:cTn id="26" dur="1" fill="hold">
                                              <p:stCondLst>
                                                <p:cond delay="749"/>
                                              </p:stCondLst>
                                            </p:cTn>
                                            <p:tgtEl>
                                              <p:spTgt spid="4"/>
                                            </p:tgtEl>
                                            <p:attrNameLst>
                                              <p:attrName>style.visibility</p:attrName>
                                            </p:attrNameLst>
                                          </p:cBhvr>
                                          <p:to>
                                            <p:strVal val="hidden"/>
                                          </p:to>
                                        </p:set>
                                      </p:childTnLst>
                                    </p:cTn>
                                  </p:par>
                                  <p:par>
                                    <p:cTn id="27" presetID="56" presetClass="entr" presetSubtype="0" fill="hold" grpId="5" nodeType="withEffect">
                                      <p:stCondLst>
                                        <p:cond delay="18500"/>
                                      </p:stCondLst>
                                      <p:iterate type="lt">
                                        <p:tmPct val="10000"/>
                                      </p:iterate>
                                      <p:childTnLst>
                                        <p:set>
                                          <p:cBhvr>
                                            <p:cTn id="28" dur="1" fill="hold">
                                              <p:stCondLst>
                                                <p:cond delay="0"/>
                                              </p:stCondLst>
                                            </p:cTn>
                                            <p:tgtEl>
                                              <p:spTgt spid="4"/>
                                            </p:tgtEl>
                                            <p:attrNameLst>
                                              <p:attrName>style.visibility</p:attrName>
                                            </p:attrNameLst>
                                          </p:cBhvr>
                                          <p:to>
                                            <p:strVal val="visible"/>
                                          </p:to>
                                        </p:set>
                                        <p:anim by="(-#ppt_w*2)" calcmode="lin" valueType="num">
                                          <p:cBhvr rctx="PPT">
                                            <p:cTn id="29" dur="250" autoRev="1" fill="hold">
                                              <p:stCondLst>
                                                <p:cond delay="0"/>
                                              </p:stCondLst>
                                            </p:cTn>
                                            <p:tgtEl>
                                              <p:spTgt spid="4"/>
                                            </p:tgtEl>
                                            <p:attrNameLst>
                                              <p:attrName>ppt_w</p:attrName>
                                            </p:attrNameLst>
                                          </p:cBhvr>
                                        </p:anim>
                                        <p:anim by="(#ppt_w*0.50)" calcmode="lin" valueType="num">
                                          <p:cBhvr>
                                            <p:cTn id="30" dur="250" decel="50000" autoRev="1" fill="hold">
                                              <p:stCondLst>
                                                <p:cond delay="0"/>
                                              </p:stCondLst>
                                            </p:cTn>
                                            <p:tgtEl>
                                              <p:spTgt spid="4"/>
                                            </p:tgtEl>
                                            <p:attrNameLst>
                                              <p:attrName>ppt_x</p:attrName>
                                            </p:attrNameLst>
                                          </p:cBhvr>
                                        </p:anim>
                                        <p:anim from="(-#ppt_h/2)" to="(#ppt_y)" calcmode="lin" valueType="num">
                                          <p:cBhvr>
                                            <p:cTn id="31" dur="500" fill="hold">
                                              <p:stCondLst>
                                                <p:cond delay="0"/>
                                              </p:stCondLst>
                                            </p:cTn>
                                            <p:tgtEl>
                                              <p:spTgt spid="4"/>
                                            </p:tgtEl>
                                            <p:attrNameLst>
                                              <p:attrName>ppt_y</p:attrName>
                                            </p:attrNameLst>
                                          </p:cBhvr>
                                        </p:anim>
                                        <p:animRot by="21600000">
                                          <p:cBhvr>
                                            <p:cTn id="32" dur="500" fill="hold">
                                              <p:stCondLst>
                                                <p:cond delay="0"/>
                                              </p:stCondLst>
                                            </p:cTn>
                                            <p:tgtEl>
                                              <p:spTgt spid="4"/>
                                            </p:tgtEl>
                                            <p:attrNameLst>
                                              <p:attrName>r</p:attrName>
                                            </p:attrNameLst>
                                          </p:cBhvr>
                                        </p:animRot>
                                      </p:childTnLst>
                                    </p:cTn>
                                  </p:par>
                                  <p:par>
                                    <p:cTn id="33" presetID="17" presetClass="entr" presetSubtype="10" fill="hold" grpId="6" nodeType="withEffect">
                                      <p:stCondLst>
                                        <p:cond delay="18500"/>
                                      </p:stCondLst>
                                      <p:iterate type="lt">
                                        <p:tmPct val="10000"/>
                                      </p:iterate>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strVal val="#ppt_h"/>
                                              </p:val>
                                            </p:tav>
                                            <p:tav tm="100000">
                                              <p:val>
                                                <p:strVal val="#ppt_h"/>
                                              </p:val>
                                            </p:tav>
                                          </p:tavLst>
                                        </p:anim>
                                      </p:childTnLst>
                                    </p:cTn>
                                  </p:par>
                                  <p:par>
                                    <p:cTn id="37" presetID="31" presetClass="exit" presetSubtype="0" fill="hold" grpId="7" nodeType="withEffect">
                                      <p:stCondLst>
                                        <p:cond delay="22250"/>
                                      </p:stCondLst>
                                      <p:iterate type="lt">
                                        <p:tmPct val="10000"/>
                                      </p:iterate>
                                      <p:childTnLst>
                                        <p:anim calcmode="lin" valueType="num">
                                          <p:cBhvr>
                                            <p:cTn id="38" dur="750"/>
                                            <p:tgtEl>
                                              <p:spTgt spid="4"/>
                                            </p:tgtEl>
                                            <p:attrNameLst>
                                              <p:attrName>ppt_w</p:attrName>
                                            </p:attrNameLst>
                                          </p:cBhvr>
                                          <p:tavLst>
                                            <p:tav tm="0">
                                              <p:val>
                                                <p:strVal val="ppt_w"/>
                                              </p:val>
                                            </p:tav>
                                            <p:tav tm="100000">
                                              <p:val>
                                                <p:fltVal val="0"/>
                                              </p:val>
                                            </p:tav>
                                          </p:tavLst>
                                        </p:anim>
                                        <p:anim calcmode="lin" valueType="num">
                                          <p:cBhvr>
                                            <p:cTn id="39" dur="750"/>
                                            <p:tgtEl>
                                              <p:spTgt spid="4"/>
                                            </p:tgtEl>
                                            <p:attrNameLst>
                                              <p:attrName>ppt_h</p:attrName>
                                            </p:attrNameLst>
                                          </p:cBhvr>
                                          <p:tavLst>
                                            <p:tav tm="0">
                                              <p:val>
                                                <p:strVal val="ppt_h"/>
                                              </p:val>
                                            </p:tav>
                                            <p:tav tm="100000">
                                              <p:val>
                                                <p:fltVal val="0"/>
                                              </p:val>
                                            </p:tav>
                                          </p:tavLst>
                                        </p:anim>
                                        <p:anim calcmode="lin" valueType="num">
                                          <p:cBhvr>
                                            <p:cTn id="40" dur="750"/>
                                            <p:tgtEl>
                                              <p:spTgt spid="4"/>
                                            </p:tgtEl>
                                            <p:attrNameLst>
                                              <p:attrName>style.rotation</p:attrName>
                                            </p:attrNameLst>
                                          </p:cBhvr>
                                          <p:tavLst>
                                            <p:tav tm="0">
                                              <p:val>
                                                <p:fltVal val="0"/>
                                              </p:val>
                                            </p:tav>
                                            <p:tav tm="100000">
                                              <p:val>
                                                <p:fltVal val="90"/>
                                              </p:val>
                                            </p:tav>
                                          </p:tavLst>
                                        </p:anim>
                                        <p:animEffect transition="out" filter="fade">
                                          <p:cBhvr>
                                            <p:cTn id="41" dur="750"/>
                                            <p:tgtEl>
                                              <p:spTgt spid="4"/>
                                            </p:tgtEl>
                                          </p:cBhvr>
                                        </p:animEffect>
                                        <p:set>
                                          <p:cBhvr>
                                            <p:cTn id="42" dur="1" fill="hold">
                                              <p:stCondLst>
                                                <p:cond delay="749"/>
                                              </p:stCondLst>
                                            </p:cTn>
                                            <p:tgtEl>
                                              <p:spTgt spid="4"/>
                                            </p:tgtEl>
                                            <p:attrNameLst>
                                              <p:attrName>style.visibility</p:attrName>
                                            </p:attrNameLst>
                                          </p:cBhvr>
                                          <p:to>
                                            <p:strVal val="hidden"/>
                                          </p:to>
                                        </p:set>
                                      </p:childTnLst>
                                    </p:cTn>
                                  </p:par>
                                  <p:par>
                                    <p:cTn id="43" presetID="25" presetClass="entr" presetSubtype="0" fill="hold" grpId="8" nodeType="withEffect">
                                      <p:stCondLst>
                                        <p:cond delay="26500"/>
                                      </p:stCondLst>
                                      <p:iterate type="lt">
                                        <p:tmPct val="10000"/>
                                      </p:iterate>
                                      <p:childTnLst>
                                        <p:set>
                                          <p:cBhvr>
                                            <p:cTn id="44" dur="1" fill="hold">
                                              <p:stCondLst>
                                                <p:cond delay="0"/>
                                              </p:stCondLst>
                                            </p:cTn>
                                            <p:tgtEl>
                                              <p:spTgt spid="4"/>
                                            </p:tgtEl>
                                            <p:attrNameLst>
                                              <p:attrName>style.visibility</p:attrName>
                                            </p:attrNameLst>
                                          </p:cBhvr>
                                          <p:to>
                                            <p:strVal val="visible"/>
                                          </p:to>
                                        </p:set>
                                        <p:anim calcmode="lin" valueType="num">
                                          <p:cBhvr>
                                            <p:cTn id="45" dur="375"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46" dur="375"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47" dur="375" accel="50000" fill="hold">
                                              <p:stCondLst>
                                                <p:cond delay="375"/>
                                              </p:stCondLst>
                                            </p:cTn>
                                            <p:tgtEl>
                                              <p:spTgt spid="4"/>
                                            </p:tgtEl>
                                            <p:attrNameLst>
                                              <p:attrName>ppt_w</p:attrName>
                                            </p:attrNameLst>
                                          </p:cBhvr>
                                          <p:tavLst>
                                            <p:tav tm="0">
                                              <p:val>
                                                <p:strVal val="#ppt_w*.05"/>
                                              </p:val>
                                            </p:tav>
                                            <p:tav tm="100000">
                                              <p:val>
                                                <p:strVal val="#ppt_w"/>
                                              </p:val>
                                            </p:tav>
                                          </p:tavLst>
                                        </p:anim>
                                        <p:anim calcmode="lin" valueType="num">
                                          <p:cBhvr>
                                            <p:cTn id="48" dur="750" fill="hold"/>
                                            <p:tgtEl>
                                              <p:spTgt spid="4"/>
                                            </p:tgtEl>
                                            <p:attrNameLst>
                                              <p:attrName>ppt_h</p:attrName>
                                            </p:attrNameLst>
                                          </p:cBhvr>
                                          <p:tavLst>
                                            <p:tav tm="0">
                                              <p:val>
                                                <p:strVal val="#ppt_h"/>
                                              </p:val>
                                            </p:tav>
                                            <p:tav tm="100000">
                                              <p:val>
                                                <p:strVal val="#ppt_h"/>
                                              </p:val>
                                            </p:tav>
                                          </p:tavLst>
                                        </p:anim>
                                        <p:anim calcmode="lin" valueType="num">
                                          <p:cBhvr>
                                            <p:cTn id="49" dur="375"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50" dur="375"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51" dur="375" accel="50000" fill="hold">
                                              <p:stCondLst>
                                                <p:cond delay="375"/>
                                              </p:stCondLst>
                                            </p:cTn>
                                            <p:tgtEl>
                                              <p:spTgt spid="4"/>
                                            </p:tgtEl>
                                            <p:attrNameLst>
                                              <p:attrName>ppt_y</p:attrName>
                                            </p:attrNameLst>
                                          </p:cBhvr>
                                          <p:tavLst>
                                            <p:tav tm="0">
                                              <p:val>
                                                <p:strVal val="#ppt_y+.1"/>
                                              </p:val>
                                            </p:tav>
                                            <p:tav tm="100000">
                                              <p:val>
                                                <p:strVal val="#ppt_y"/>
                                              </p:val>
                                            </p:tav>
                                          </p:tavLst>
                                        </p:anim>
                                        <p:animEffect transition="in" filter="fade">
                                          <p:cBhvr>
                                            <p:cTn id="52" dur="750" decel="50000">
                                              <p:stCondLst>
                                                <p:cond delay="0"/>
                                              </p:stCondLst>
                                            </p:cTn>
                                            <p:tgtEl>
                                              <p:spTgt spid="4"/>
                                            </p:tgtEl>
                                          </p:cBhvr>
                                        </p:animEffect>
                                      </p:childTnLst>
                                    </p:cTn>
                                  </p:par>
                                  <p:par>
                                    <p:cTn id="53" presetID="10" presetClass="entr" presetSubtype="0" fill="hold" grpId="9" nodeType="withEffect">
                                      <p:stCondLst>
                                        <p:cond delay="26500"/>
                                      </p:stCondLst>
                                      <p:iterate type="lt">
                                        <p:tmPct val="10000"/>
                                      </p:iterate>
                                      <p:childTnLst>
                                        <p:set>
                                          <p:cBhvr>
                                            <p:cTn id="54" dur="1" fill="hold">
                                              <p:stCondLst>
                                                <p:cond delay="0"/>
                                              </p:stCondLst>
                                            </p:cTn>
                                            <p:tgtEl>
                                              <p:spTgt spid="4"/>
                                            </p:tgtEl>
                                            <p:attrNameLst>
                                              <p:attrName>style.visibility</p:attrName>
                                            </p:attrNameLst>
                                          </p:cBhvr>
                                          <p:to>
                                            <p:strVal val="visible"/>
                                          </p:to>
                                        </p:set>
                                        <p:animEffect transition="in" filter="fade">
                                          <p:cBhvr>
                                            <p:cTn id="55" dur="750"/>
                                            <p:tgtEl>
                                              <p:spTgt spid="4"/>
                                            </p:tgtEl>
                                          </p:cBhvr>
                                        </p:animEffect>
                                      </p:childTnLst>
                                    </p:cTn>
                                  </p:par>
                                  <p:par>
                                    <p:cTn id="56" presetID="23" presetClass="exit" presetSubtype="544" fill="hold" grpId="10" nodeType="withEffect">
                                      <p:stCondLst>
                                        <p:cond delay="31000"/>
                                      </p:stCondLst>
                                      <p:iterate type="lt">
                                        <p:tmPct val="10000"/>
                                      </p:iterate>
                                      <p:childTnLst>
                                        <p:anim calcmode="lin" valueType="num">
                                          <p:cBhvr>
                                            <p:cTn id="57" dur="750"/>
                                            <p:tgtEl>
                                              <p:spTgt spid="4"/>
                                            </p:tgtEl>
                                            <p:attrNameLst>
                                              <p:attrName>ppt_w</p:attrName>
                                            </p:attrNameLst>
                                          </p:cBhvr>
                                          <p:tavLst>
                                            <p:tav tm="0">
                                              <p:val>
                                                <p:strVal val="ppt_w"/>
                                              </p:val>
                                            </p:tav>
                                            <p:tav tm="100000">
                                              <p:val>
                                                <p:fltVal val="0"/>
                                              </p:val>
                                            </p:tav>
                                          </p:tavLst>
                                        </p:anim>
                                        <p:anim calcmode="lin" valueType="num">
                                          <p:cBhvr>
                                            <p:cTn id="58" dur="750"/>
                                            <p:tgtEl>
                                              <p:spTgt spid="4"/>
                                            </p:tgtEl>
                                            <p:attrNameLst>
                                              <p:attrName>ppt_h</p:attrName>
                                            </p:attrNameLst>
                                          </p:cBhvr>
                                          <p:tavLst>
                                            <p:tav tm="0">
                                              <p:val>
                                                <p:strVal val="ppt_h"/>
                                              </p:val>
                                            </p:tav>
                                            <p:tav tm="100000">
                                              <p:val>
                                                <p:fltVal val="0"/>
                                              </p:val>
                                            </p:tav>
                                          </p:tavLst>
                                        </p:anim>
                                        <p:anim calcmode="lin" valueType="num">
                                          <p:cBhvr>
                                            <p:cTn id="59" dur="750"/>
                                            <p:tgtEl>
                                              <p:spTgt spid="4"/>
                                            </p:tgtEl>
                                            <p:attrNameLst>
                                              <p:attrName>ppt_x</p:attrName>
                                            </p:attrNameLst>
                                          </p:cBhvr>
                                          <p:tavLst>
                                            <p:tav tm="0">
                                              <p:val>
                                                <p:strVal val="ppt_x"/>
                                              </p:val>
                                            </p:tav>
                                            <p:tav tm="100000">
                                              <p:val>
                                                <p:fltVal val="0.5"/>
                                              </p:val>
                                            </p:tav>
                                          </p:tavLst>
                                        </p:anim>
                                        <p:anim calcmode="lin" valueType="num">
                                          <p:cBhvr>
                                            <p:cTn id="60" dur="750"/>
                                            <p:tgtEl>
                                              <p:spTgt spid="4"/>
                                            </p:tgtEl>
                                            <p:attrNameLst>
                                              <p:attrName>ppt_y</p:attrName>
                                            </p:attrNameLst>
                                          </p:cBhvr>
                                          <p:tavLst>
                                            <p:tav tm="0">
                                              <p:val>
                                                <p:strVal val="ppt_y"/>
                                              </p:val>
                                            </p:tav>
                                            <p:tav tm="100000">
                                              <p:val>
                                                <p:fltVal val="0.5"/>
                                              </p:val>
                                            </p:tav>
                                          </p:tavLst>
                                        </p:anim>
                                        <p:set>
                                          <p:cBhvr>
                                            <p:cTn id="61" dur="1" fill="hold">
                                              <p:stCondLst>
                                                <p:cond delay="749"/>
                                              </p:stCondLst>
                                            </p:cTn>
                                            <p:tgtEl>
                                              <p:spTgt spid="4"/>
                                            </p:tgtEl>
                                            <p:attrNameLst>
                                              <p:attrName>style.visibility</p:attrName>
                                            </p:attrNameLst>
                                          </p:cBhvr>
                                          <p:to>
                                            <p:strVal val="hidden"/>
                                          </p:to>
                                        </p:set>
                                      </p:childTnLst>
                                    </p:cTn>
                                  </p:par>
                                  <p:par>
                                    <p:cTn id="62" presetID="41" presetClass="entr" presetSubtype="0" fill="hold" grpId="11" nodeType="withEffect">
                                      <p:stCondLst>
                                        <p:cond delay="35250"/>
                                      </p:stCondLst>
                                      <p:iterate type="lt">
                                        <p:tmPct val="10000"/>
                                      </p:iterate>
                                      <p:childTnLst>
                                        <p:set>
                                          <p:cBhvr>
                                            <p:cTn id="63" dur="1" fill="hold">
                                              <p:stCondLst>
                                                <p:cond delay="0"/>
                                              </p:stCondLst>
                                            </p:cTn>
                                            <p:tgtEl>
                                              <p:spTgt spid="4"/>
                                            </p:tgtEl>
                                            <p:attrNameLst>
                                              <p:attrName>style.visibility</p:attrName>
                                            </p:attrNameLst>
                                          </p:cBhvr>
                                          <p:to>
                                            <p:strVal val="visible"/>
                                          </p:to>
                                        </p:set>
                                        <p:anim calcmode="lin" valueType="num">
                                          <p:cBhvr>
                                            <p:cTn id="64" dur="7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65" dur="750" fill="hold"/>
                                            <p:tgtEl>
                                              <p:spTgt spid="4"/>
                                            </p:tgtEl>
                                            <p:attrNameLst>
                                              <p:attrName>ppt_y</p:attrName>
                                            </p:attrNameLst>
                                          </p:cBhvr>
                                          <p:tavLst>
                                            <p:tav tm="0">
                                              <p:val>
                                                <p:strVal val="#ppt_y"/>
                                              </p:val>
                                            </p:tav>
                                            <p:tav tm="100000">
                                              <p:val>
                                                <p:strVal val="#ppt_y"/>
                                              </p:val>
                                            </p:tav>
                                          </p:tavLst>
                                        </p:anim>
                                        <p:anim calcmode="lin" valueType="num">
                                          <p:cBhvr>
                                            <p:cTn id="66" dur="7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67" dur="7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68" dur="750" tmFilter="0,0; .5, 1; 1, 1"/>
                                            <p:tgtEl>
                                              <p:spTgt spid="4"/>
                                            </p:tgtEl>
                                          </p:cBhvr>
                                        </p:animEffect>
                                      </p:childTnLst>
                                    </p:cTn>
                                  </p:par>
                                  <p:par>
                                    <p:cTn id="69" presetID="55" presetClass="entr" presetSubtype="0" fill="hold" grpId="18" nodeType="withEffect">
                                      <p:stCondLst>
                                        <p:cond delay="35250"/>
                                      </p:stCondLst>
                                      <p:iterate type="lt">
                                        <p:tmPct val="10000"/>
                                      </p:iterate>
                                      <p:childTnLst>
                                        <p:set>
                                          <p:cBhvr>
                                            <p:cTn id="70" dur="1" fill="hold">
                                              <p:stCondLst>
                                                <p:cond delay="0"/>
                                              </p:stCondLst>
                                            </p:cTn>
                                            <p:tgtEl>
                                              <p:spTgt spid="4"/>
                                            </p:tgtEl>
                                            <p:attrNameLst>
                                              <p:attrName>style.visibility</p:attrName>
                                            </p:attrNameLst>
                                          </p:cBhvr>
                                          <p:to>
                                            <p:strVal val="visible"/>
                                          </p:to>
                                        </p:set>
                                        <p:anim calcmode="lin" valueType="num">
                                          <p:cBhvr>
                                            <p:cTn id="71" dur="750" fill="hold"/>
                                            <p:tgtEl>
                                              <p:spTgt spid="4"/>
                                            </p:tgtEl>
                                            <p:attrNameLst>
                                              <p:attrName>ppt_w</p:attrName>
                                            </p:attrNameLst>
                                          </p:cBhvr>
                                          <p:tavLst>
                                            <p:tav tm="0">
                                              <p:val>
                                                <p:strVal val="#ppt_w*0.70"/>
                                              </p:val>
                                            </p:tav>
                                            <p:tav tm="100000">
                                              <p:val>
                                                <p:strVal val="#ppt_w"/>
                                              </p:val>
                                            </p:tav>
                                          </p:tavLst>
                                        </p:anim>
                                        <p:anim calcmode="lin" valueType="num">
                                          <p:cBhvr>
                                            <p:cTn id="72" dur="750" fill="hold"/>
                                            <p:tgtEl>
                                              <p:spTgt spid="4"/>
                                            </p:tgtEl>
                                            <p:attrNameLst>
                                              <p:attrName>ppt_h</p:attrName>
                                            </p:attrNameLst>
                                          </p:cBhvr>
                                          <p:tavLst>
                                            <p:tav tm="0">
                                              <p:val>
                                                <p:strVal val="#ppt_h"/>
                                              </p:val>
                                            </p:tav>
                                            <p:tav tm="100000">
                                              <p:val>
                                                <p:strVal val="#ppt_h"/>
                                              </p:val>
                                            </p:tav>
                                          </p:tavLst>
                                        </p:anim>
                                        <p:animEffect transition="in" filter="fade">
                                          <p:cBhvr>
                                            <p:cTn id="73" dur="750"/>
                                            <p:tgtEl>
                                              <p:spTgt spid="4"/>
                                            </p:tgtEl>
                                          </p:cBhvr>
                                        </p:animEffect>
                                      </p:childTnLst>
                                    </p:cTn>
                                  </p:par>
                                  <p:par>
                                    <p:cTn id="74" presetID="49" presetClass="exit" presetSubtype="0" accel="100000" fill="hold" grpId="12" nodeType="withEffect">
                                      <p:stCondLst>
                                        <p:cond delay="40000"/>
                                      </p:stCondLst>
                                      <p:iterate type="lt">
                                        <p:tmPct val="10000"/>
                                      </p:iterate>
                                      <p:childTnLst>
                                        <p:anim calcmode="lin" valueType="num">
                                          <p:cBhvr>
                                            <p:cTn id="75" dur="750"/>
                                            <p:tgtEl>
                                              <p:spTgt spid="4"/>
                                            </p:tgtEl>
                                            <p:attrNameLst>
                                              <p:attrName>ppt_w</p:attrName>
                                            </p:attrNameLst>
                                          </p:cBhvr>
                                          <p:tavLst>
                                            <p:tav tm="0">
                                              <p:val>
                                                <p:strVal val="ppt_w"/>
                                              </p:val>
                                            </p:tav>
                                            <p:tav tm="100000">
                                              <p:val>
                                                <p:fltVal val="0"/>
                                              </p:val>
                                            </p:tav>
                                          </p:tavLst>
                                        </p:anim>
                                        <p:anim calcmode="lin" valueType="num">
                                          <p:cBhvr>
                                            <p:cTn id="76" dur="750"/>
                                            <p:tgtEl>
                                              <p:spTgt spid="4"/>
                                            </p:tgtEl>
                                            <p:attrNameLst>
                                              <p:attrName>ppt_h</p:attrName>
                                            </p:attrNameLst>
                                          </p:cBhvr>
                                          <p:tavLst>
                                            <p:tav tm="0">
                                              <p:val>
                                                <p:strVal val="ppt_h"/>
                                              </p:val>
                                            </p:tav>
                                            <p:tav tm="100000">
                                              <p:val>
                                                <p:fltVal val="0"/>
                                              </p:val>
                                            </p:tav>
                                          </p:tavLst>
                                        </p:anim>
                                        <p:anim calcmode="lin" valueType="num">
                                          <p:cBhvr>
                                            <p:cTn id="77" dur="750"/>
                                            <p:tgtEl>
                                              <p:spTgt spid="4"/>
                                            </p:tgtEl>
                                            <p:attrNameLst>
                                              <p:attrName>style.rotation</p:attrName>
                                            </p:attrNameLst>
                                          </p:cBhvr>
                                          <p:tavLst>
                                            <p:tav tm="0">
                                              <p:val>
                                                <p:fltVal val="0"/>
                                              </p:val>
                                            </p:tav>
                                            <p:tav tm="100000">
                                              <p:val>
                                                <p:fltVal val="360"/>
                                              </p:val>
                                            </p:tav>
                                          </p:tavLst>
                                        </p:anim>
                                        <p:animEffect transition="out" filter="fade">
                                          <p:cBhvr>
                                            <p:cTn id="78" dur="750"/>
                                            <p:tgtEl>
                                              <p:spTgt spid="4"/>
                                            </p:tgtEl>
                                          </p:cBhvr>
                                        </p:animEffect>
                                        <p:set>
                                          <p:cBhvr>
                                            <p:cTn id="79" dur="1" fill="hold">
                                              <p:stCondLst>
                                                <p:cond delay="749"/>
                                              </p:stCondLst>
                                            </p:cTn>
                                            <p:tgtEl>
                                              <p:spTgt spid="4"/>
                                            </p:tgtEl>
                                            <p:attrNameLst>
                                              <p:attrName>style.visibility</p:attrName>
                                            </p:attrNameLst>
                                          </p:cBhvr>
                                          <p:to>
                                            <p:strVal val="hidden"/>
                                          </p:to>
                                        </p:set>
                                      </p:childTnLst>
                                    </p:cTn>
                                  </p:par>
                                  <p:par>
                                    <p:cTn id="80" presetID="26" presetClass="entr" presetSubtype="0" fill="hold" grpId="13" nodeType="withEffect">
                                      <p:stCondLst>
                                        <p:cond delay="44250"/>
                                      </p:stCondLst>
                                      <p:iterate type="lt">
                                        <p:tmPct val="10000"/>
                                      </p:iterate>
                                      <p:childTnLst>
                                        <p:set>
                                          <p:cBhvr>
                                            <p:cTn id="81" dur="1" fill="hold">
                                              <p:stCondLst>
                                                <p:cond delay="0"/>
                                              </p:stCondLst>
                                            </p:cTn>
                                            <p:tgtEl>
                                              <p:spTgt spid="4"/>
                                            </p:tgtEl>
                                            <p:attrNameLst>
                                              <p:attrName>style.visibility</p:attrName>
                                            </p:attrNameLst>
                                          </p:cBhvr>
                                          <p:to>
                                            <p:strVal val="visible"/>
                                          </p:to>
                                        </p:set>
                                        <p:animEffect transition="in" filter="wipe(down)">
                                          <p:cBhvr>
                                            <p:cTn id="82" dur="290">
                                              <p:stCondLst>
                                                <p:cond delay="0"/>
                                              </p:stCondLst>
                                            </p:cTn>
                                            <p:tgtEl>
                                              <p:spTgt spid="4"/>
                                            </p:tgtEl>
                                          </p:cBhvr>
                                        </p:animEffect>
                                        <p:anim calcmode="lin" valueType="num">
                                          <p:cBhvr>
                                            <p:cTn id="83"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84"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85"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86"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87"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88" dur="13">
                                              <p:stCondLst>
                                                <p:cond delay="325"/>
                                              </p:stCondLst>
                                            </p:cTn>
                                            <p:tgtEl>
                                              <p:spTgt spid="4"/>
                                            </p:tgtEl>
                                          </p:cBhvr>
                                          <p:to x="100000" y="60000"/>
                                        </p:animScale>
                                        <p:animScale>
                                          <p:cBhvr>
                                            <p:cTn id="89" dur="83" decel="50000">
                                              <p:stCondLst>
                                                <p:cond delay="338"/>
                                              </p:stCondLst>
                                            </p:cTn>
                                            <p:tgtEl>
                                              <p:spTgt spid="4"/>
                                            </p:tgtEl>
                                          </p:cBhvr>
                                          <p:to x="100000" y="100000"/>
                                        </p:animScale>
                                        <p:animScale>
                                          <p:cBhvr>
                                            <p:cTn id="90" dur="13">
                                              <p:stCondLst>
                                                <p:cond delay="656"/>
                                              </p:stCondLst>
                                            </p:cTn>
                                            <p:tgtEl>
                                              <p:spTgt spid="4"/>
                                            </p:tgtEl>
                                          </p:cBhvr>
                                          <p:to x="100000" y="80000"/>
                                        </p:animScale>
                                        <p:animScale>
                                          <p:cBhvr>
                                            <p:cTn id="91" dur="83" decel="50000">
                                              <p:stCondLst>
                                                <p:cond delay="669"/>
                                              </p:stCondLst>
                                            </p:cTn>
                                            <p:tgtEl>
                                              <p:spTgt spid="4"/>
                                            </p:tgtEl>
                                          </p:cBhvr>
                                          <p:to x="100000" y="100000"/>
                                        </p:animScale>
                                        <p:animScale>
                                          <p:cBhvr>
                                            <p:cTn id="92" dur="13">
                                              <p:stCondLst>
                                                <p:cond delay="821"/>
                                              </p:stCondLst>
                                            </p:cTn>
                                            <p:tgtEl>
                                              <p:spTgt spid="4"/>
                                            </p:tgtEl>
                                          </p:cBhvr>
                                          <p:to x="100000" y="90000"/>
                                        </p:animScale>
                                        <p:animScale>
                                          <p:cBhvr>
                                            <p:cTn id="93" dur="83" decel="50000">
                                              <p:stCondLst>
                                                <p:cond delay="834"/>
                                              </p:stCondLst>
                                            </p:cTn>
                                            <p:tgtEl>
                                              <p:spTgt spid="4"/>
                                            </p:tgtEl>
                                          </p:cBhvr>
                                          <p:to x="100000" y="100000"/>
                                        </p:animScale>
                                        <p:animScale>
                                          <p:cBhvr>
                                            <p:cTn id="94" dur="13">
                                              <p:stCondLst>
                                                <p:cond delay="904"/>
                                              </p:stCondLst>
                                            </p:cTn>
                                            <p:tgtEl>
                                              <p:spTgt spid="4"/>
                                            </p:tgtEl>
                                          </p:cBhvr>
                                          <p:to x="100000" y="95000"/>
                                        </p:animScale>
                                        <p:animScale>
                                          <p:cBhvr>
                                            <p:cTn id="95" dur="83" decel="50000">
                                              <p:stCondLst>
                                                <p:cond delay="917"/>
                                              </p:stCondLst>
                                            </p:cTn>
                                            <p:tgtEl>
                                              <p:spTgt spid="4"/>
                                            </p:tgtEl>
                                          </p:cBhvr>
                                          <p:to x="100000" y="100000"/>
                                        </p:animScale>
                                      </p:childTnLst>
                                    </p:cTn>
                                  </p:par>
                                  <p:par>
                                    <p:cTn id="96" presetID="41" presetClass="exit" presetSubtype="0" fill="hold" grpId="14" nodeType="withEffect">
                                      <p:stCondLst>
                                        <p:cond delay="49750"/>
                                      </p:stCondLst>
                                      <p:iterate type="lt">
                                        <p:tmPct val="10000"/>
                                      </p:iterate>
                                      <p:childTnLst>
                                        <p:anim calcmode="lin" valueType="num">
                                          <p:cBhvr>
                                            <p:cTn id="97" dur="750"/>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98" dur="750"/>
                                            <p:tgtEl>
                                              <p:spTgt spid="4"/>
                                            </p:tgtEl>
                                            <p:attrNameLst>
                                              <p:attrName>ppt_y</p:attrName>
                                            </p:attrNameLst>
                                          </p:cBhvr>
                                          <p:tavLst>
                                            <p:tav tm="0">
                                              <p:val>
                                                <p:strVal val="ppt_y"/>
                                              </p:val>
                                            </p:tav>
                                            <p:tav tm="100000">
                                              <p:val>
                                                <p:strVal val="ppt_y"/>
                                              </p:val>
                                            </p:tav>
                                          </p:tavLst>
                                        </p:anim>
                                        <p:anim calcmode="lin" valueType="num">
                                          <p:cBhvr>
                                            <p:cTn id="99" dur="750"/>
                                            <p:tgtEl>
                                              <p:spTgt spid="4"/>
                                            </p:tgtEl>
                                            <p:attrNameLst>
                                              <p:attrName>ppt_h</p:attrName>
                                            </p:attrNameLst>
                                          </p:cBhvr>
                                          <p:tavLst>
                                            <p:tav tm="0">
                                              <p:val>
                                                <p:strVal val="ppt_h"/>
                                              </p:val>
                                            </p:tav>
                                            <p:tav tm="50000">
                                              <p:val>
                                                <p:strVal val="ppt_h+.01"/>
                                              </p:val>
                                            </p:tav>
                                            <p:tav tm="100000">
                                              <p:val>
                                                <p:strVal val="ppt_h/10"/>
                                              </p:val>
                                            </p:tav>
                                          </p:tavLst>
                                        </p:anim>
                                        <p:anim calcmode="lin" valueType="num">
                                          <p:cBhvr>
                                            <p:cTn id="100" dur="750"/>
                                            <p:tgtEl>
                                              <p:spTgt spid="4"/>
                                            </p:tgtEl>
                                            <p:attrNameLst>
                                              <p:attrName>ppt_w</p:attrName>
                                            </p:attrNameLst>
                                          </p:cBhvr>
                                          <p:tavLst>
                                            <p:tav tm="0">
                                              <p:val>
                                                <p:strVal val="ppt_w"/>
                                              </p:val>
                                            </p:tav>
                                            <p:tav tm="50000">
                                              <p:val>
                                                <p:strVal val="ppt_w+.01"/>
                                              </p:val>
                                            </p:tav>
                                            <p:tav tm="100000">
                                              <p:val>
                                                <p:strVal val="ppt_w/10"/>
                                              </p:val>
                                            </p:tav>
                                          </p:tavLst>
                                        </p:anim>
                                        <p:animEffect transition="out" filter="fade">
                                          <p:cBhvr>
                                            <p:cTn id="101" dur="750" tmFilter="0,0; .5, 0; 1, 1"/>
                                            <p:tgtEl>
                                              <p:spTgt spid="4"/>
                                            </p:tgtEl>
                                          </p:cBhvr>
                                        </p:animEffect>
                                        <p:set>
                                          <p:cBhvr>
                                            <p:cTn id="102" dur="1" fill="hold">
                                              <p:stCondLst>
                                                <p:cond delay="749"/>
                                              </p:stCondLst>
                                            </p:cTn>
                                            <p:tgtEl>
                                              <p:spTgt spid="4"/>
                                            </p:tgtEl>
                                            <p:attrNameLst>
                                              <p:attrName>style.visibility</p:attrName>
                                            </p:attrNameLst>
                                          </p:cBhvr>
                                          <p:to>
                                            <p:strVal val="hidden"/>
                                          </p:to>
                                        </p:set>
                                      </p:childTnLst>
                                    </p:cTn>
                                  </p:par>
                                  <p:par>
                                    <p:cTn id="103" presetID="30" presetClass="exit" presetSubtype="0" fill="hold" grpId="15" nodeType="withEffect">
                                      <p:stCondLst>
                                        <p:cond delay="49750"/>
                                      </p:stCondLst>
                                      <p:iterate type="lt">
                                        <p:tmPct val="10000"/>
                                      </p:iterate>
                                      <p:childTnLst>
                                        <p:animEffect transition="out" filter="fade">
                                          <p:cBhvr>
                                            <p:cTn id="104" dur="600" accel="100000">
                                              <p:stCondLst>
                                                <p:cond delay="150"/>
                                              </p:stCondLst>
                                            </p:cTn>
                                            <p:tgtEl>
                                              <p:spTgt spid="4"/>
                                            </p:tgtEl>
                                          </p:cBhvr>
                                        </p:animEffect>
                                        <p:anim calcmode="lin" valueType="num">
                                          <p:cBhvr>
                                            <p:cTn id="105" dur="600" accel="100000">
                                              <p:stCondLst>
                                                <p:cond delay="150"/>
                                              </p:stCondLst>
                                            </p:cTn>
                                            <p:tgtEl>
                                              <p:spTgt spid="4"/>
                                            </p:tgtEl>
                                            <p:attrNameLst>
                                              <p:attrName>style.rotation</p:attrName>
                                            </p:attrNameLst>
                                          </p:cBhvr>
                                          <p:tavLst>
                                            <p:tav tm="0">
                                              <p:val>
                                                <p:fltVal val="0"/>
                                              </p:val>
                                            </p:tav>
                                            <p:tav tm="100000">
                                              <p:val>
                                                <p:fltVal val="-90"/>
                                              </p:val>
                                            </p:tav>
                                          </p:tavLst>
                                        </p:anim>
                                        <p:anim calcmode="lin" valueType="num">
                                          <p:cBhvr>
                                            <p:cTn id="106" dur="2" decel="100000"/>
                                            <p:tgtEl>
                                              <p:spTgt spid="4"/>
                                            </p:tgtEl>
                                            <p:attrNameLst>
                                              <p:attrName>ppt_x</p:attrName>
                                            </p:attrNameLst>
                                          </p:cBhvr>
                                          <p:tavLst>
                                            <p:tav tm="0">
                                              <p:val>
                                                <p:strVal val="ppt_x"/>
                                              </p:val>
                                            </p:tav>
                                            <p:tav tm="100000">
                                              <p:val>
                                                <p:strVal val="ppt_x-0.05"/>
                                              </p:val>
                                            </p:tav>
                                          </p:tavLst>
                                        </p:anim>
                                        <p:anim calcmode="lin" valueType="num">
                                          <p:cBhvr>
                                            <p:cTn id="107" dur="2" decel="100000"/>
                                            <p:tgtEl>
                                              <p:spTgt spid="4"/>
                                            </p:tgtEl>
                                            <p:attrNameLst>
                                              <p:attrName>ppt_y</p:attrName>
                                            </p:attrNameLst>
                                          </p:cBhvr>
                                          <p:tavLst>
                                            <p:tav tm="0">
                                              <p:val>
                                                <p:strVal val="ppt_y"/>
                                              </p:val>
                                            </p:tav>
                                            <p:tav tm="100000">
                                              <p:val>
                                                <p:strVal val="ppt_y+0.1"/>
                                              </p:val>
                                            </p:tav>
                                          </p:tavLst>
                                        </p:anim>
                                        <p:anim calcmode="lin" valueType="num">
                                          <p:cBhvr>
                                            <p:cTn id="108" dur="600" accel="100000">
                                              <p:stCondLst>
                                                <p:cond delay="150"/>
                                              </p:stCondLst>
                                            </p:cTn>
                                            <p:tgtEl>
                                              <p:spTgt spid="4"/>
                                            </p:tgtEl>
                                            <p:attrNameLst>
                                              <p:attrName>ppt_x</p:attrName>
                                            </p:attrNameLst>
                                          </p:cBhvr>
                                          <p:tavLst>
                                            <p:tav tm="0">
                                              <p:val>
                                                <p:strVal val="ppt_x"/>
                                              </p:val>
                                            </p:tav>
                                            <p:tav tm="100000">
                                              <p:val>
                                                <p:strVal val="ppt_x+0.4+0.05"/>
                                              </p:val>
                                            </p:tav>
                                          </p:tavLst>
                                        </p:anim>
                                        <p:anim calcmode="lin" valueType="num">
                                          <p:cBhvr>
                                            <p:cTn id="109" dur="600" accel="100000">
                                              <p:stCondLst>
                                                <p:cond delay="150"/>
                                              </p:stCondLst>
                                            </p:cTn>
                                            <p:tgtEl>
                                              <p:spTgt spid="4"/>
                                            </p:tgtEl>
                                            <p:attrNameLst>
                                              <p:attrName>ppt_y</p:attrName>
                                            </p:attrNameLst>
                                          </p:cBhvr>
                                          <p:tavLst>
                                            <p:tav tm="0">
                                              <p:val>
                                                <p:strVal val="ppt_y"/>
                                              </p:val>
                                            </p:tav>
                                            <p:tav tm="100000">
                                              <p:val>
                                                <p:strVal val="ppt_y-0.4-0.1"/>
                                              </p:val>
                                            </p:tav>
                                          </p:tavLst>
                                        </p:anim>
                                        <p:set>
                                          <p:cBhvr>
                                            <p:cTn id="110" dur="1" fill="hold">
                                              <p:stCondLst>
                                                <p:cond delay="749"/>
                                              </p:stCondLst>
                                            </p:cTn>
                                            <p:tgtEl>
                                              <p:spTgt spid="4"/>
                                            </p:tgtEl>
                                            <p:attrNameLst>
                                              <p:attrName>style.visibility</p:attrName>
                                            </p:attrNameLst>
                                          </p:cBhvr>
                                          <p:to>
                                            <p:strVal val="hidden"/>
                                          </p:to>
                                        </p:set>
                                      </p:childTnLst>
                                    </p:cTn>
                                  </p:par>
                                  <p:par>
                                    <p:cTn id="111" presetID="38" presetClass="entr" presetSubtype="0" accel="50000" fill="hold" grpId="16" nodeType="withEffect">
                                      <p:stCondLst>
                                        <p:cond delay="54000"/>
                                      </p:stCondLst>
                                      <p:iterate type="lt">
                                        <p:tmPct val="10000"/>
                                      </p:iterate>
                                      <p:childTnLst>
                                        <p:set>
                                          <p:cBhvr>
                                            <p:cTn id="112" dur="1" fill="hold">
                                              <p:stCondLst>
                                                <p:cond delay="0"/>
                                              </p:stCondLst>
                                            </p:cTn>
                                            <p:tgtEl>
                                              <p:spTgt spid="4"/>
                                            </p:tgtEl>
                                            <p:attrNameLst>
                                              <p:attrName>style.visibility</p:attrName>
                                            </p:attrNameLst>
                                          </p:cBhvr>
                                          <p:to>
                                            <p:strVal val="visible"/>
                                          </p:to>
                                        </p:set>
                                        <p:set>
                                          <p:cBhvr>
                                            <p:cTn id="113" dur="341" fill="hold">
                                              <p:stCondLst>
                                                <p:cond delay="0"/>
                                              </p:stCondLst>
                                            </p:cTn>
                                            <p:tgtEl>
                                              <p:spTgt spid="4"/>
                                            </p:tgtEl>
                                            <p:attrNameLst>
                                              <p:attrName>style.rotation</p:attrName>
                                            </p:attrNameLst>
                                          </p:cBhvr>
                                          <p:to>
                                            <p:strVal val="-45.0"/>
                                          </p:to>
                                        </p:set>
                                        <p:anim calcmode="lin" valueType="num">
                                          <p:cBhvr>
                                            <p:cTn id="114" dur="341" fill="hold">
                                              <p:stCondLst>
                                                <p:cond delay="341"/>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115" dur="341"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116" dur="117" decel="50000" autoRev="1" fill="hold">
                                              <p:stCondLst>
                                                <p:cond delay="341"/>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117" dur="102" fill="hold">
                                              <p:stCondLst>
                                                <p:cond delay="648"/>
                                              </p:stCondLst>
                                            </p:cTn>
                                            <p:tgtEl>
                                              <p:spTgt spid="4"/>
                                            </p:tgtEl>
                                            <p:attrNameLst>
                                              <p:attrName>ppt_y</p:attrName>
                                            </p:attrNameLst>
                                          </p:cBhvr>
                                          <p:tavLst>
                                            <p:tav tm="0">
                                              <p:val>
                                                <p:strVal val="#ppt_y-(0.354*#ppt_w-0.172*#ppt_h)"/>
                                              </p:val>
                                            </p:tav>
                                            <p:tav tm="100000">
                                              <p:val>
                                                <p:strVal val="#ppt_y"/>
                                              </p:val>
                                            </p:tav>
                                          </p:tavLst>
                                        </p:anim>
                                      </p:childTnLst>
                                    </p:cTn>
                                  </p:par>
                                  <p:par>
                                    <p:cTn id="118" presetID="15" presetClass="exit" presetSubtype="0" fill="hold" grpId="17" nodeType="withEffect">
                                      <p:stCondLst>
                                        <p:cond delay="58500"/>
                                      </p:stCondLst>
                                      <p:iterate type="lt">
                                        <p:tmPct val="10000"/>
                                      </p:iterate>
                                      <p:childTnLst>
                                        <p:anim calcmode="lin" valueType="num">
                                          <p:cBhvr>
                                            <p:cTn id="119" dur="750"/>
                                            <p:tgtEl>
                                              <p:spTgt spid="4"/>
                                            </p:tgtEl>
                                            <p:attrNameLst>
                                              <p:attrName>ppt_w</p:attrName>
                                            </p:attrNameLst>
                                          </p:cBhvr>
                                          <p:tavLst>
                                            <p:tav tm="0">
                                              <p:val>
                                                <p:strVal val="ppt_w"/>
                                              </p:val>
                                            </p:tav>
                                            <p:tav tm="100000">
                                              <p:val>
                                                <p:fltVal val="0"/>
                                              </p:val>
                                            </p:tav>
                                          </p:tavLst>
                                        </p:anim>
                                        <p:anim calcmode="lin" valueType="num">
                                          <p:cBhvr>
                                            <p:cTn id="120" dur="750"/>
                                            <p:tgtEl>
                                              <p:spTgt spid="4"/>
                                            </p:tgtEl>
                                            <p:attrNameLst>
                                              <p:attrName>ppt_h</p:attrName>
                                            </p:attrNameLst>
                                          </p:cBhvr>
                                          <p:tavLst>
                                            <p:tav tm="0">
                                              <p:val>
                                                <p:strVal val="ppt_h"/>
                                              </p:val>
                                            </p:tav>
                                            <p:tav tm="100000">
                                              <p:val>
                                                <p:fltVal val="0"/>
                                              </p:val>
                                            </p:tav>
                                          </p:tavLst>
                                        </p:anim>
                                        <p:anim calcmode="lin" valueType="num">
                                          <p:cBhvr>
                                            <p:cTn id="121" dur="750"/>
                                            <p:tgtEl>
                                              <p:spTgt spid="4"/>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122" dur="750"/>
                                            <p:tgtEl>
                                              <p:spTgt spid="4"/>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23" dur="1" fill="hold">
                                              <p:stCondLst>
                                                <p:cond delay="74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4" repeatCount="indefinite" fill="hold" display="0">
                      <p:stCondLst>
                        <p:cond delay="indefinite"/>
                      </p:stCondLst>
                    </p:cTn>
                    <p:tgtEl>
                      <p:spTgt spid="6"/>
                    </p:tgtEl>
                  </p:cMediaNode>
                </p:video>
              </p:childTnLst>
            </p:cTn>
          </p:par>
        </p:tnLst>
        <p:bldLst>
          <p:bldP spid="4" grpId="0"/>
          <p:bldP spid="4" grpId="1"/>
          <p:bldP spid="4" grpId="2"/>
          <p:bldP spid="4" grpId="3"/>
          <p:bldP spid="4" grpId="4"/>
          <p:bldP spid="4" grpId="5"/>
          <p:bldP spid="4" grpId="6"/>
          <p:bldP spid="4" grpId="7"/>
          <p:bldP spid="4" grpId="8"/>
          <p:bldP spid="4" grpId="9"/>
          <p:bldP spid="4" grpId="10"/>
          <p:bldP spid="4" grpId="11"/>
          <p:bldP spid="4" grpId="12"/>
          <p:bldP spid="4" grpId="13"/>
          <p:bldP spid="4" grpId="14"/>
          <p:bldP spid="4" grpId="15"/>
          <p:bldP spid="4" grpId="16"/>
          <p:bldP spid="4" grpId="17"/>
          <p:bldP spid="4" grpId="18"/>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86" fill="hold"/>
                                            <p:tgtEl>
                                              <p:spTgt spid="6"/>
                                            </p:tgtEl>
                                          </p:cBhvr>
                                        </p:cmd>
                                      </p:childTnLst>
                                    </p:cTn>
                                  </p:par>
                                  <p:par>
                                    <p:cTn id="7" presetID="55" presetClass="entr" presetSubtype="0" fill="hold" grpId="0" nodeType="withEffect">
                                      <p:stCondLst>
                                        <p:cond delay="1500"/>
                                      </p:stCondLst>
                                      <p:iterate type="lt">
                                        <p:tmPct val="10000"/>
                                      </p:iterate>
                                      <p:childTnLst>
                                        <p:set>
                                          <p:cBhvr>
                                            <p:cTn id="8" dur="1" fill="hold">
                                              <p:stCondLst>
                                                <p:cond delay="0"/>
                                              </p:stCondLst>
                                            </p:cTn>
                                            <p:tgtEl>
                                              <p:spTgt spid="4"/>
                                            </p:tgtEl>
                                            <p:attrNameLst>
                                              <p:attrName>style.visibility</p:attrName>
                                            </p:attrNameLst>
                                          </p:cBhvr>
                                          <p:to>
                                            <p:strVal val="visible"/>
                                          </p:to>
                                        </p:set>
                                        <p:anim calcmode="lin" valueType="num">
                                          <p:cBhvr>
                                            <p:cTn id="9" dur="500" fill="hold"/>
                                            <p:tgtEl>
                                              <p:spTgt spid="4"/>
                                            </p:tgtEl>
                                            <p:attrNameLst>
                                              <p:attrName>ppt_w</p:attrName>
                                            </p:attrNameLst>
                                          </p:cBhvr>
                                          <p:tavLst>
                                            <p:tav tm="0">
                                              <p:val>
                                                <p:strVal val="#ppt_w*0.7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animEffect transition="in" filter="fade">
                                          <p:cBhvr>
                                            <p:cTn id="11" dur="500"/>
                                            <p:tgtEl>
                                              <p:spTgt spid="4"/>
                                            </p:tgtEl>
                                          </p:cBhvr>
                                        </p:animEffect>
                                      </p:childTnLst>
                                    </p:cTn>
                                  </p:par>
                                  <p:par>
                                    <p:cTn id="12" presetID="50" presetClass="exit" presetSubtype="0" accel="100000" fill="hold" grpId="1" nodeType="withEffect">
                                      <p:stCondLst>
                                        <p:cond delay="5000"/>
                                      </p:stCondLst>
                                      <p:iterate type="lt">
                                        <p:tmPct val="10000"/>
                                      </p:iterate>
                                      <p:childTnLst>
                                        <p:anim calcmode="lin" valueType="num">
                                          <p:cBhvr>
                                            <p:cTn id="13" dur="500"/>
                                            <p:tgtEl>
                                              <p:spTgt spid="4"/>
                                            </p:tgtEl>
                                            <p:attrNameLst>
                                              <p:attrName>ppt_w</p:attrName>
                                            </p:attrNameLst>
                                          </p:cBhvr>
                                          <p:tavLst>
                                            <p:tav tm="0">
                                              <p:val>
                                                <p:strVal val="ppt_w"/>
                                              </p:val>
                                            </p:tav>
                                            <p:tav tm="100000">
                                              <p:val>
                                                <p:strVal val="ppt_w+.3"/>
                                              </p:val>
                                            </p:tav>
                                          </p:tavLst>
                                        </p:anim>
                                        <p:anim calcmode="lin" valueType="num">
                                          <p:cBhvr>
                                            <p:cTn id="14" dur="500"/>
                                            <p:tgtEl>
                                              <p:spTgt spid="4"/>
                                            </p:tgtEl>
                                            <p:attrNameLst>
                                              <p:attrName>ppt_h</p:attrName>
                                            </p:attrNameLst>
                                          </p:cBhvr>
                                          <p:tavLst>
                                            <p:tav tm="0">
                                              <p:val>
                                                <p:strVal val="ppt_h"/>
                                              </p:val>
                                            </p:tav>
                                            <p:tav tm="100000">
                                              <p:val>
                                                <p:strVal val="ppt_h"/>
                                              </p:val>
                                            </p:tav>
                                          </p:tavLst>
                                        </p:anim>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2" presetClass="entr" presetSubtype="1" fill="hold" grpId="2" nodeType="withEffect">
                                      <p:stCondLst>
                                        <p:cond delay="8250"/>
                                      </p:stCondLst>
                                      <p:iterate type="lt">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0-#ppt_h/2"/>
                                              </p:val>
                                            </p:tav>
                                            <p:tav tm="100000">
                                              <p:val>
                                                <p:strVal val="#ppt_y"/>
                                              </p:val>
                                            </p:tav>
                                          </p:tavLst>
                                        </p:anim>
                                      </p:childTnLst>
                                    </p:cTn>
                                  </p:par>
                                  <p:par>
                                    <p:cTn id="21" presetID="10" presetClass="entr" presetSubtype="0" fill="hold" grpId="3" nodeType="withEffect">
                                      <p:stCondLst>
                                        <p:cond delay="8250"/>
                                      </p:stCondLst>
                                      <p:iterate type="lt">
                                        <p:tmPct val="10000"/>
                                      </p:iterate>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childTnLst>
                                    </p:cTn>
                                  </p:par>
                                  <p:par>
                                    <p:cTn id="24" presetID="21" presetClass="exit" presetSubtype="4" fill="hold" grpId="4" nodeType="withEffect">
                                      <p:stCondLst>
                                        <p:cond delay="14000"/>
                                      </p:stCondLst>
                                      <p:iterate type="lt">
                                        <p:tmPct val="10000"/>
                                      </p:iterate>
                                      <p:childTnLst>
                                        <p:animEffect transition="out" filter="wheel(4)">
                                          <p:cBhvr>
                                            <p:cTn id="25" dur="750"/>
                                            <p:tgtEl>
                                              <p:spTgt spid="4"/>
                                            </p:tgtEl>
                                          </p:cBhvr>
                                        </p:animEffect>
                                        <p:set>
                                          <p:cBhvr>
                                            <p:cTn id="26" dur="1" fill="hold">
                                              <p:stCondLst>
                                                <p:cond delay="749"/>
                                              </p:stCondLst>
                                            </p:cTn>
                                            <p:tgtEl>
                                              <p:spTgt spid="4"/>
                                            </p:tgtEl>
                                            <p:attrNameLst>
                                              <p:attrName>style.visibility</p:attrName>
                                            </p:attrNameLst>
                                          </p:cBhvr>
                                          <p:to>
                                            <p:strVal val="hidden"/>
                                          </p:to>
                                        </p:set>
                                      </p:childTnLst>
                                    </p:cTn>
                                  </p:par>
                                  <p:par>
                                    <p:cTn id="27" presetID="56" presetClass="entr" presetSubtype="0" fill="hold" grpId="5" nodeType="withEffect">
                                      <p:stCondLst>
                                        <p:cond delay="18500"/>
                                      </p:stCondLst>
                                      <p:iterate type="lt">
                                        <p:tmPct val="10000"/>
                                      </p:iterate>
                                      <p:childTnLst>
                                        <p:set>
                                          <p:cBhvr>
                                            <p:cTn id="28" dur="1" fill="hold">
                                              <p:stCondLst>
                                                <p:cond delay="0"/>
                                              </p:stCondLst>
                                            </p:cTn>
                                            <p:tgtEl>
                                              <p:spTgt spid="4"/>
                                            </p:tgtEl>
                                            <p:attrNameLst>
                                              <p:attrName>style.visibility</p:attrName>
                                            </p:attrNameLst>
                                          </p:cBhvr>
                                          <p:to>
                                            <p:strVal val="visible"/>
                                          </p:to>
                                        </p:set>
                                        <p:anim by="(-#ppt_w*2)" calcmode="lin" valueType="num">
                                          <p:cBhvr rctx="PPT">
                                            <p:cTn id="29" dur="250" autoRev="1" fill="hold">
                                              <p:stCondLst>
                                                <p:cond delay="0"/>
                                              </p:stCondLst>
                                            </p:cTn>
                                            <p:tgtEl>
                                              <p:spTgt spid="4"/>
                                            </p:tgtEl>
                                            <p:attrNameLst>
                                              <p:attrName>ppt_w</p:attrName>
                                            </p:attrNameLst>
                                          </p:cBhvr>
                                        </p:anim>
                                        <p:anim by="(#ppt_w*0.50)" calcmode="lin" valueType="num">
                                          <p:cBhvr>
                                            <p:cTn id="30" dur="250" decel="50000" autoRev="1" fill="hold">
                                              <p:stCondLst>
                                                <p:cond delay="0"/>
                                              </p:stCondLst>
                                            </p:cTn>
                                            <p:tgtEl>
                                              <p:spTgt spid="4"/>
                                            </p:tgtEl>
                                            <p:attrNameLst>
                                              <p:attrName>ppt_x</p:attrName>
                                            </p:attrNameLst>
                                          </p:cBhvr>
                                        </p:anim>
                                        <p:anim from="(-#ppt_h/2)" to="(#ppt_y)" calcmode="lin" valueType="num">
                                          <p:cBhvr>
                                            <p:cTn id="31" dur="500" fill="hold">
                                              <p:stCondLst>
                                                <p:cond delay="0"/>
                                              </p:stCondLst>
                                            </p:cTn>
                                            <p:tgtEl>
                                              <p:spTgt spid="4"/>
                                            </p:tgtEl>
                                            <p:attrNameLst>
                                              <p:attrName>ppt_y</p:attrName>
                                            </p:attrNameLst>
                                          </p:cBhvr>
                                        </p:anim>
                                        <p:animRot by="21600000">
                                          <p:cBhvr>
                                            <p:cTn id="32" dur="500" fill="hold">
                                              <p:stCondLst>
                                                <p:cond delay="0"/>
                                              </p:stCondLst>
                                            </p:cTn>
                                            <p:tgtEl>
                                              <p:spTgt spid="4"/>
                                            </p:tgtEl>
                                            <p:attrNameLst>
                                              <p:attrName>r</p:attrName>
                                            </p:attrNameLst>
                                          </p:cBhvr>
                                        </p:animRot>
                                      </p:childTnLst>
                                    </p:cTn>
                                  </p:par>
                                  <p:par>
                                    <p:cTn id="33" presetID="17" presetClass="entr" presetSubtype="10" fill="hold" grpId="6" nodeType="withEffect">
                                      <p:stCondLst>
                                        <p:cond delay="18500"/>
                                      </p:stCondLst>
                                      <p:iterate type="lt">
                                        <p:tmPct val="10000"/>
                                      </p:iterate>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strVal val="#ppt_h"/>
                                              </p:val>
                                            </p:tav>
                                            <p:tav tm="100000">
                                              <p:val>
                                                <p:strVal val="#ppt_h"/>
                                              </p:val>
                                            </p:tav>
                                          </p:tavLst>
                                        </p:anim>
                                      </p:childTnLst>
                                    </p:cTn>
                                  </p:par>
                                  <p:par>
                                    <p:cTn id="37" presetID="31" presetClass="exit" presetSubtype="0" fill="hold" grpId="7" nodeType="withEffect">
                                      <p:stCondLst>
                                        <p:cond delay="22250"/>
                                      </p:stCondLst>
                                      <p:iterate type="lt">
                                        <p:tmPct val="10000"/>
                                      </p:iterate>
                                      <p:childTnLst>
                                        <p:anim calcmode="lin" valueType="num">
                                          <p:cBhvr>
                                            <p:cTn id="38" dur="750"/>
                                            <p:tgtEl>
                                              <p:spTgt spid="4"/>
                                            </p:tgtEl>
                                            <p:attrNameLst>
                                              <p:attrName>ppt_w</p:attrName>
                                            </p:attrNameLst>
                                          </p:cBhvr>
                                          <p:tavLst>
                                            <p:tav tm="0">
                                              <p:val>
                                                <p:strVal val="ppt_w"/>
                                              </p:val>
                                            </p:tav>
                                            <p:tav tm="100000">
                                              <p:val>
                                                <p:fltVal val="0"/>
                                              </p:val>
                                            </p:tav>
                                          </p:tavLst>
                                        </p:anim>
                                        <p:anim calcmode="lin" valueType="num">
                                          <p:cBhvr>
                                            <p:cTn id="39" dur="750"/>
                                            <p:tgtEl>
                                              <p:spTgt spid="4"/>
                                            </p:tgtEl>
                                            <p:attrNameLst>
                                              <p:attrName>ppt_h</p:attrName>
                                            </p:attrNameLst>
                                          </p:cBhvr>
                                          <p:tavLst>
                                            <p:tav tm="0">
                                              <p:val>
                                                <p:strVal val="ppt_h"/>
                                              </p:val>
                                            </p:tav>
                                            <p:tav tm="100000">
                                              <p:val>
                                                <p:fltVal val="0"/>
                                              </p:val>
                                            </p:tav>
                                          </p:tavLst>
                                        </p:anim>
                                        <p:anim calcmode="lin" valueType="num">
                                          <p:cBhvr>
                                            <p:cTn id="40" dur="750"/>
                                            <p:tgtEl>
                                              <p:spTgt spid="4"/>
                                            </p:tgtEl>
                                            <p:attrNameLst>
                                              <p:attrName>style.rotation</p:attrName>
                                            </p:attrNameLst>
                                          </p:cBhvr>
                                          <p:tavLst>
                                            <p:tav tm="0">
                                              <p:val>
                                                <p:fltVal val="0"/>
                                              </p:val>
                                            </p:tav>
                                            <p:tav tm="100000">
                                              <p:val>
                                                <p:fltVal val="90"/>
                                              </p:val>
                                            </p:tav>
                                          </p:tavLst>
                                        </p:anim>
                                        <p:animEffect transition="out" filter="fade">
                                          <p:cBhvr>
                                            <p:cTn id="41" dur="750"/>
                                            <p:tgtEl>
                                              <p:spTgt spid="4"/>
                                            </p:tgtEl>
                                          </p:cBhvr>
                                        </p:animEffect>
                                        <p:set>
                                          <p:cBhvr>
                                            <p:cTn id="42" dur="1" fill="hold">
                                              <p:stCondLst>
                                                <p:cond delay="749"/>
                                              </p:stCondLst>
                                            </p:cTn>
                                            <p:tgtEl>
                                              <p:spTgt spid="4"/>
                                            </p:tgtEl>
                                            <p:attrNameLst>
                                              <p:attrName>style.visibility</p:attrName>
                                            </p:attrNameLst>
                                          </p:cBhvr>
                                          <p:to>
                                            <p:strVal val="hidden"/>
                                          </p:to>
                                        </p:set>
                                      </p:childTnLst>
                                    </p:cTn>
                                  </p:par>
                                  <p:par>
                                    <p:cTn id="43" presetID="25" presetClass="entr" presetSubtype="0" fill="hold" grpId="8" nodeType="withEffect">
                                      <p:stCondLst>
                                        <p:cond delay="26500"/>
                                      </p:stCondLst>
                                      <p:iterate type="lt">
                                        <p:tmPct val="10000"/>
                                      </p:iterate>
                                      <p:childTnLst>
                                        <p:set>
                                          <p:cBhvr>
                                            <p:cTn id="44" dur="1" fill="hold">
                                              <p:stCondLst>
                                                <p:cond delay="0"/>
                                              </p:stCondLst>
                                            </p:cTn>
                                            <p:tgtEl>
                                              <p:spTgt spid="4"/>
                                            </p:tgtEl>
                                            <p:attrNameLst>
                                              <p:attrName>style.visibility</p:attrName>
                                            </p:attrNameLst>
                                          </p:cBhvr>
                                          <p:to>
                                            <p:strVal val="visible"/>
                                          </p:to>
                                        </p:set>
                                        <p:anim calcmode="lin" valueType="num">
                                          <p:cBhvr>
                                            <p:cTn id="45" dur="375"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46" dur="375"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47" dur="375" accel="50000" fill="hold">
                                              <p:stCondLst>
                                                <p:cond delay="375"/>
                                              </p:stCondLst>
                                            </p:cTn>
                                            <p:tgtEl>
                                              <p:spTgt spid="4"/>
                                            </p:tgtEl>
                                            <p:attrNameLst>
                                              <p:attrName>ppt_w</p:attrName>
                                            </p:attrNameLst>
                                          </p:cBhvr>
                                          <p:tavLst>
                                            <p:tav tm="0">
                                              <p:val>
                                                <p:strVal val="#ppt_w*.05"/>
                                              </p:val>
                                            </p:tav>
                                            <p:tav tm="100000">
                                              <p:val>
                                                <p:strVal val="#ppt_w"/>
                                              </p:val>
                                            </p:tav>
                                          </p:tavLst>
                                        </p:anim>
                                        <p:anim calcmode="lin" valueType="num">
                                          <p:cBhvr>
                                            <p:cTn id="48" dur="750" fill="hold"/>
                                            <p:tgtEl>
                                              <p:spTgt spid="4"/>
                                            </p:tgtEl>
                                            <p:attrNameLst>
                                              <p:attrName>ppt_h</p:attrName>
                                            </p:attrNameLst>
                                          </p:cBhvr>
                                          <p:tavLst>
                                            <p:tav tm="0">
                                              <p:val>
                                                <p:strVal val="#ppt_h"/>
                                              </p:val>
                                            </p:tav>
                                            <p:tav tm="100000">
                                              <p:val>
                                                <p:strVal val="#ppt_h"/>
                                              </p:val>
                                            </p:tav>
                                          </p:tavLst>
                                        </p:anim>
                                        <p:anim calcmode="lin" valueType="num">
                                          <p:cBhvr>
                                            <p:cTn id="49" dur="375"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50" dur="375"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51" dur="375" accel="50000" fill="hold">
                                              <p:stCondLst>
                                                <p:cond delay="375"/>
                                              </p:stCondLst>
                                            </p:cTn>
                                            <p:tgtEl>
                                              <p:spTgt spid="4"/>
                                            </p:tgtEl>
                                            <p:attrNameLst>
                                              <p:attrName>ppt_y</p:attrName>
                                            </p:attrNameLst>
                                          </p:cBhvr>
                                          <p:tavLst>
                                            <p:tav tm="0">
                                              <p:val>
                                                <p:strVal val="#ppt_y+.1"/>
                                              </p:val>
                                            </p:tav>
                                            <p:tav tm="100000">
                                              <p:val>
                                                <p:strVal val="#ppt_y"/>
                                              </p:val>
                                            </p:tav>
                                          </p:tavLst>
                                        </p:anim>
                                        <p:animEffect transition="in" filter="fade">
                                          <p:cBhvr>
                                            <p:cTn id="52" dur="750" decel="50000">
                                              <p:stCondLst>
                                                <p:cond delay="0"/>
                                              </p:stCondLst>
                                            </p:cTn>
                                            <p:tgtEl>
                                              <p:spTgt spid="4"/>
                                            </p:tgtEl>
                                          </p:cBhvr>
                                        </p:animEffect>
                                      </p:childTnLst>
                                    </p:cTn>
                                  </p:par>
                                  <p:par>
                                    <p:cTn id="53" presetID="10" presetClass="entr" presetSubtype="0" fill="hold" grpId="9" nodeType="withEffect">
                                      <p:stCondLst>
                                        <p:cond delay="26500"/>
                                      </p:stCondLst>
                                      <p:iterate type="lt">
                                        <p:tmPct val="10000"/>
                                      </p:iterate>
                                      <p:childTnLst>
                                        <p:set>
                                          <p:cBhvr>
                                            <p:cTn id="54" dur="1" fill="hold">
                                              <p:stCondLst>
                                                <p:cond delay="0"/>
                                              </p:stCondLst>
                                            </p:cTn>
                                            <p:tgtEl>
                                              <p:spTgt spid="4"/>
                                            </p:tgtEl>
                                            <p:attrNameLst>
                                              <p:attrName>style.visibility</p:attrName>
                                            </p:attrNameLst>
                                          </p:cBhvr>
                                          <p:to>
                                            <p:strVal val="visible"/>
                                          </p:to>
                                        </p:set>
                                        <p:animEffect transition="in" filter="fade">
                                          <p:cBhvr>
                                            <p:cTn id="55" dur="750"/>
                                            <p:tgtEl>
                                              <p:spTgt spid="4"/>
                                            </p:tgtEl>
                                          </p:cBhvr>
                                        </p:animEffect>
                                      </p:childTnLst>
                                    </p:cTn>
                                  </p:par>
                                  <p:par>
                                    <p:cTn id="56" presetID="23" presetClass="exit" presetSubtype="544" fill="hold" grpId="10" nodeType="withEffect">
                                      <p:stCondLst>
                                        <p:cond delay="31000"/>
                                      </p:stCondLst>
                                      <p:iterate type="lt">
                                        <p:tmPct val="10000"/>
                                      </p:iterate>
                                      <p:childTnLst>
                                        <p:anim calcmode="lin" valueType="num">
                                          <p:cBhvr>
                                            <p:cTn id="57" dur="750"/>
                                            <p:tgtEl>
                                              <p:spTgt spid="4"/>
                                            </p:tgtEl>
                                            <p:attrNameLst>
                                              <p:attrName>ppt_w</p:attrName>
                                            </p:attrNameLst>
                                          </p:cBhvr>
                                          <p:tavLst>
                                            <p:tav tm="0">
                                              <p:val>
                                                <p:strVal val="ppt_w"/>
                                              </p:val>
                                            </p:tav>
                                            <p:tav tm="100000">
                                              <p:val>
                                                <p:fltVal val="0"/>
                                              </p:val>
                                            </p:tav>
                                          </p:tavLst>
                                        </p:anim>
                                        <p:anim calcmode="lin" valueType="num">
                                          <p:cBhvr>
                                            <p:cTn id="58" dur="750"/>
                                            <p:tgtEl>
                                              <p:spTgt spid="4"/>
                                            </p:tgtEl>
                                            <p:attrNameLst>
                                              <p:attrName>ppt_h</p:attrName>
                                            </p:attrNameLst>
                                          </p:cBhvr>
                                          <p:tavLst>
                                            <p:tav tm="0">
                                              <p:val>
                                                <p:strVal val="ppt_h"/>
                                              </p:val>
                                            </p:tav>
                                            <p:tav tm="100000">
                                              <p:val>
                                                <p:fltVal val="0"/>
                                              </p:val>
                                            </p:tav>
                                          </p:tavLst>
                                        </p:anim>
                                        <p:anim calcmode="lin" valueType="num">
                                          <p:cBhvr>
                                            <p:cTn id="59" dur="750"/>
                                            <p:tgtEl>
                                              <p:spTgt spid="4"/>
                                            </p:tgtEl>
                                            <p:attrNameLst>
                                              <p:attrName>ppt_x</p:attrName>
                                            </p:attrNameLst>
                                          </p:cBhvr>
                                          <p:tavLst>
                                            <p:tav tm="0">
                                              <p:val>
                                                <p:strVal val="ppt_x"/>
                                              </p:val>
                                            </p:tav>
                                            <p:tav tm="100000">
                                              <p:val>
                                                <p:fltVal val="0.5"/>
                                              </p:val>
                                            </p:tav>
                                          </p:tavLst>
                                        </p:anim>
                                        <p:anim calcmode="lin" valueType="num">
                                          <p:cBhvr>
                                            <p:cTn id="60" dur="750"/>
                                            <p:tgtEl>
                                              <p:spTgt spid="4"/>
                                            </p:tgtEl>
                                            <p:attrNameLst>
                                              <p:attrName>ppt_y</p:attrName>
                                            </p:attrNameLst>
                                          </p:cBhvr>
                                          <p:tavLst>
                                            <p:tav tm="0">
                                              <p:val>
                                                <p:strVal val="ppt_y"/>
                                              </p:val>
                                            </p:tav>
                                            <p:tav tm="100000">
                                              <p:val>
                                                <p:fltVal val="0.5"/>
                                              </p:val>
                                            </p:tav>
                                          </p:tavLst>
                                        </p:anim>
                                        <p:set>
                                          <p:cBhvr>
                                            <p:cTn id="61" dur="1" fill="hold">
                                              <p:stCondLst>
                                                <p:cond delay="749"/>
                                              </p:stCondLst>
                                            </p:cTn>
                                            <p:tgtEl>
                                              <p:spTgt spid="4"/>
                                            </p:tgtEl>
                                            <p:attrNameLst>
                                              <p:attrName>style.visibility</p:attrName>
                                            </p:attrNameLst>
                                          </p:cBhvr>
                                          <p:to>
                                            <p:strVal val="hidden"/>
                                          </p:to>
                                        </p:set>
                                      </p:childTnLst>
                                    </p:cTn>
                                  </p:par>
                                  <p:par>
                                    <p:cTn id="62" presetID="41" presetClass="entr" presetSubtype="0" fill="hold" grpId="11" nodeType="withEffect">
                                      <p:stCondLst>
                                        <p:cond delay="35250"/>
                                      </p:stCondLst>
                                      <p:iterate type="lt">
                                        <p:tmPct val="10000"/>
                                      </p:iterate>
                                      <p:childTnLst>
                                        <p:set>
                                          <p:cBhvr>
                                            <p:cTn id="63" dur="1" fill="hold">
                                              <p:stCondLst>
                                                <p:cond delay="0"/>
                                              </p:stCondLst>
                                            </p:cTn>
                                            <p:tgtEl>
                                              <p:spTgt spid="4"/>
                                            </p:tgtEl>
                                            <p:attrNameLst>
                                              <p:attrName>style.visibility</p:attrName>
                                            </p:attrNameLst>
                                          </p:cBhvr>
                                          <p:to>
                                            <p:strVal val="visible"/>
                                          </p:to>
                                        </p:set>
                                        <p:anim calcmode="lin" valueType="num">
                                          <p:cBhvr>
                                            <p:cTn id="64" dur="7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65" dur="750" fill="hold"/>
                                            <p:tgtEl>
                                              <p:spTgt spid="4"/>
                                            </p:tgtEl>
                                            <p:attrNameLst>
                                              <p:attrName>ppt_y</p:attrName>
                                            </p:attrNameLst>
                                          </p:cBhvr>
                                          <p:tavLst>
                                            <p:tav tm="0">
                                              <p:val>
                                                <p:strVal val="#ppt_y"/>
                                              </p:val>
                                            </p:tav>
                                            <p:tav tm="100000">
                                              <p:val>
                                                <p:strVal val="#ppt_y"/>
                                              </p:val>
                                            </p:tav>
                                          </p:tavLst>
                                        </p:anim>
                                        <p:anim calcmode="lin" valueType="num">
                                          <p:cBhvr>
                                            <p:cTn id="66" dur="7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67" dur="7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68" dur="750" tmFilter="0,0; .5, 1; 1, 1"/>
                                            <p:tgtEl>
                                              <p:spTgt spid="4"/>
                                            </p:tgtEl>
                                          </p:cBhvr>
                                        </p:animEffect>
                                      </p:childTnLst>
                                    </p:cTn>
                                  </p:par>
                                  <p:par>
                                    <p:cTn id="69" presetID="55" presetClass="entr" presetSubtype="0" fill="hold" grpId="18" nodeType="withEffect">
                                      <p:stCondLst>
                                        <p:cond delay="35250"/>
                                      </p:stCondLst>
                                      <p:iterate type="lt">
                                        <p:tmPct val="10000"/>
                                      </p:iterate>
                                      <p:childTnLst>
                                        <p:set>
                                          <p:cBhvr>
                                            <p:cTn id="70" dur="1" fill="hold">
                                              <p:stCondLst>
                                                <p:cond delay="0"/>
                                              </p:stCondLst>
                                            </p:cTn>
                                            <p:tgtEl>
                                              <p:spTgt spid="4"/>
                                            </p:tgtEl>
                                            <p:attrNameLst>
                                              <p:attrName>style.visibility</p:attrName>
                                            </p:attrNameLst>
                                          </p:cBhvr>
                                          <p:to>
                                            <p:strVal val="visible"/>
                                          </p:to>
                                        </p:set>
                                        <p:anim calcmode="lin" valueType="num">
                                          <p:cBhvr>
                                            <p:cTn id="71" dur="750" fill="hold"/>
                                            <p:tgtEl>
                                              <p:spTgt spid="4"/>
                                            </p:tgtEl>
                                            <p:attrNameLst>
                                              <p:attrName>ppt_w</p:attrName>
                                            </p:attrNameLst>
                                          </p:cBhvr>
                                          <p:tavLst>
                                            <p:tav tm="0">
                                              <p:val>
                                                <p:strVal val="#ppt_w*0.70"/>
                                              </p:val>
                                            </p:tav>
                                            <p:tav tm="100000">
                                              <p:val>
                                                <p:strVal val="#ppt_w"/>
                                              </p:val>
                                            </p:tav>
                                          </p:tavLst>
                                        </p:anim>
                                        <p:anim calcmode="lin" valueType="num">
                                          <p:cBhvr>
                                            <p:cTn id="72" dur="750" fill="hold"/>
                                            <p:tgtEl>
                                              <p:spTgt spid="4"/>
                                            </p:tgtEl>
                                            <p:attrNameLst>
                                              <p:attrName>ppt_h</p:attrName>
                                            </p:attrNameLst>
                                          </p:cBhvr>
                                          <p:tavLst>
                                            <p:tav tm="0">
                                              <p:val>
                                                <p:strVal val="#ppt_h"/>
                                              </p:val>
                                            </p:tav>
                                            <p:tav tm="100000">
                                              <p:val>
                                                <p:strVal val="#ppt_h"/>
                                              </p:val>
                                            </p:tav>
                                          </p:tavLst>
                                        </p:anim>
                                        <p:animEffect transition="in" filter="fade">
                                          <p:cBhvr>
                                            <p:cTn id="73" dur="750"/>
                                            <p:tgtEl>
                                              <p:spTgt spid="4"/>
                                            </p:tgtEl>
                                          </p:cBhvr>
                                        </p:animEffect>
                                      </p:childTnLst>
                                    </p:cTn>
                                  </p:par>
                                  <p:par>
                                    <p:cTn id="74" presetID="49" presetClass="exit" presetSubtype="0" accel="100000" fill="hold" grpId="12" nodeType="withEffect">
                                      <p:stCondLst>
                                        <p:cond delay="40000"/>
                                      </p:stCondLst>
                                      <p:iterate type="lt">
                                        <p:tmPct val="10000"/>
                                      </p:iterate>
                                      <p:childTnLst>
                                        <p:anim calcmode="lin" valueType="num">
                                          <p:cBhvr>
                                            <p:cTn id="75" dur="750"/>
                                            <p:tgtEl>
                                              <p:spTgt spid="4"/>
                                            </p:tgtEl>
                                            <p:attrNameLst>
                                              <p:attrName>ppt_w</p:attrName>
                                            </p:attrNameLst>
                                          </p:cBhvr>
                                          <p:tavLst>
                                            <p:tav tm="0">
                                              <p:val>
                                                <p:strVal val="ppt_w"/>
                                              </p:val>
                                            </p:tav>
                                            <p:tav tm="100000">
                                              <p:val>
                                                <p:fltVal val="0"/>
                                              </p:val>
                                            </p:tav>
                                          </p:tavLst>
                                        </p:anim>
                                        <p:anim calcmode="lin" valueType="num">
                                          <p:cBhvr>
                                            <p:cTn id="76" dur="750"/>
                                            <p:tgtEl>
                                              <p:spTgt spid="4"/>
                                            </p:tgtEl>
                                            <p:attrNameLst>
                                              <p:attrName>ppt_h</p:attrName>
                                            </p:attrNameLst>
                                          </p:cBhvr>
                                          <p:tavLst>
                                            <p:tav tm="0">
                                              <p:val>
                                                <p:strVal val="ppt_h"/>
                                              </p:val>
                                            </p:tav>
                                            <p:tav tm="100000">
                                              <p:val>
                                                <p:fltVal val="0"/>
                                              </p:val>
                                            </p:tav>
                                          </p:tavLst>
                                        </p:anim>
                                        <p:anim calcmode="lin" valueType="num">
                                          <p:cBhvr>
                                            <p:cTn id="77" dur="750"/>
                                            <p:tgtEl>
                                              <p:spTgt spid="4"/>
                                            </p:tgtEl>
                                            <p:attrNameLst>
                                              <p:attrName>style.rotation</p:attrName>
                                            </p:attrNameLst>
                                          </p:cBhvr>
                                          <p:tavLst>
                                            <p:tav tm="0">
                                              <p:val>
                                                <p:fltVal val="0"/>
                                              </p:val>
                                            </p:tav>
                                            <p:tav tm="100000">
                                              <p:val>
                                                <p:fltVal val="360"/>
                                              </p:val>
                                            </p:tav>
                                          </p:tavLst>
                                        </p:anim>
                                        <p:animEffect transition="out" filter="fade">
                                          <p:cBhvr>
                                            <p:cTn id="78" dur="750"/>
                                            <p:tgtEl>
                                              <p:spTgt spid="4"/>
                                            </p:tgtEl>
                                          </p:cBhvr>
                                        </p:animEffect>
                                        <p:set>
                                          <p:cBhvr>
                                            <p:cTn id="79" dur="1" fill="hold">
                                              <p:stCondLst>
                                                <p:cond delay="749"/>
                                              </p:stCondLst>
                                            </p:cTn>
                                            <p:tgtEl>
                                              <p:spTgt spid="4"/>
                                            </p:tgtEl>
                                            <p:attrNameLst>
                                              <p:attrName>style.visibility</p:attrName>
                                            </p:attrNameLst>
                                          </p:cBhvr>
                                          <p:to>
                                            <p:strVal val="hidden"/>
                                          </p:to>
                                        </p:set>
                                      </p:childTnLst>
                                    </p:cTn>
                                  </p:par>
                                  <p:par>
                                    <p:cTn id="80" presetID="26" presetClass="entr" presetSubtype="0" fill="hold" grpId="13" nodeType="withEffect">
                                      <p:stCondLst>
                                        <p:cond delay="44250"/>
                                      </p:stCondLst>
                                      <p:iterate type="lt">
                                        <p:tmPct val="10000"/>
                                      </p:iterate>
                                      <p:childTnLst>
                                        <p:set>
                                          <p:cBhvr>
                                            <p:cTn id="81" dur="1" fill="hold">
                                              <p:stCondLst>
                                                <p:cond delay="0"/>
                                              </p:stCondLst>
                                            </p:cTn>
                                            <p:tgtEl>
                                              <p:spTgt spid="4"/>
                                            </p:tgtEl>
                                            <p:attrNameLst>
                                              <p:attrName>style.visibility</p:attrName>
                                            </p:attrNameLst>
                                          </p:cBhvr>
                                          <p:to>
                                            <p:strVal val="visible"/>
                                          </p:to>
                                        </p:set>
                                        <p:animEffect transition="in" filter="wipe(down)">
                                          <p:cBhvr>
                                            <p:cTn id="82" dur="290">
                                              <p:stCondLst>
                                                <p:cond delay="0"/>
                                              </p:stCondLst>
                                            </p:cTn>
                                            <p:tgtEl>
                                              <p:spTgt spid="4"/>
                                            </p:tgtEl>
                                          </p:cBhvr>
                                        </p:animEffect>
                                        <p:anim calcmode="lin" valueType="num">
                                          <p:cBhvr>
                                            <p:cTn id="83"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84"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85"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86"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87"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88" dur="13">
                                              <p:stCondLst>
                                                <p:cond delay="325"/>
                                              </p:stCondLst>
                                            </p:cTn>
                                            <p:tgtEl>
                                              <p:spTgt spid="4"/>
                                            </p:tgtEl>
                                          </p:cBhvr>
                                          <p:to x="100000" y="60000"/>
                                        </p:animScale>
                                        <p:animScale>
                                          <p:cBhvr>
                                            <p:cTn id="89" dur="83" decel="50000">
                                              <p:stCondLst>
                                                <p:cond delay="338"/>
                                              </p:stCondLst>
                                            </p:cTn>
                                            <p:tgtEl>
                                              <p:spTgt spid="4"/>
                                            </p:tgtEl>
                                          </p:cBhvr>
                                          <p:to x="100000" y="100000"/>
                                        </p:animScale>
                                        <p:animScale>
                                          <p:cBhvr>
                                            <p:cTn id="90" dur="13">
                                              <p:stCondLst>
                                                <p:cond delay="656"/>
                                              </p:stCondLst>
                                            </p:cTn>
                                            <p:tgtEl>
                                              <p:spTgt spid="4"/>
                                            </p:tgtEl>
                                          </p:cBhvr>
                                          <p:to x="100000" y="80000"/>
                                        </p:animScale>
                                        <p:animScale>
                                          <p:cBhvr>
                                            <p:cTn id="91" dur="83" decel="50000">
                                              <p:stCondLst>
                                                <p:cond delay="669"/>
                                              </p:stCondLst>
                                            </p:cTn>
                                            <p:tgtEl>
                                              <p:spTgt spid="4"/>
                                            </p:tgtEl>
                                          </p:cBhvr>
                                          <p:to x="100000" y="100000"/>
                                        </p:animScale>
                                        <p:animScale>
                                          <p:cBhvr>
                                            <p:cTn id="92" dur="13">
                                              <p:stCondLst>
                                                <p:cond delay="821"/>
                                              </p:stCondLst>
                                            </p:cTn>
                                            <p:tgtEl>
                                              <p:spTgt spid="4"/>
                                            </p:tgtEl>
                                          </p:cBhvr>
                                          <p:to x="100000" y="90000"/>
                                        </p:animScale>
                                        <p:animScale>
                                          <p:cBhvr>
                                            <p:cTn id="93" dur="83" decel="50000">
                                              <p:stCondLst>
                                                <p:cond delay="834"/>
                                              </p:stCondLst>
                                            </p:cTn>
                                            <p:tgtEl>
                                              <p:spTgt spid="4"/>
                                            </p:tgtEl>
                                          </p:cBhvr>
                                          <p:to x="100000" y="100000"/>
                                        </p:animScale>
                                        <p:animScale>
                                          <p:cBhvr>
                                            <p:cTn id="94" dur="13">
                                              <p:stCondLst>
                                                <p:cond delay="904"/>
                                              </p:stCondLst>
                                            </p:cTn>
                                            <p:tgtEl>
                                              <p:spTgt spid="4"/>
                                            </p:tgtEl>
                                          </p:cBhvr>
                                          <p:to x="100000" y="95000"/>
                                        </p:animScale>
                                        <p:animScale>
                                          <p:cBhvr>
                                            <p:cTn id="95" dur="83" decel="50000">
                                              <p:stCondLst>
                                                <p:cond delay="917"/>
                                              </p:stCondLst>
                                            </p:cTn>
                                            <p:tgtEl>
                                              <p:spTgt spid="4"/>
                                            </p:tgtEl>
                                          </p:cBhvr>
                                          <p:to x="100000" y="100000"/>
                                        </p:animScale>
                                      </p:childTnLst>
                                    </p:cTn>
                                  </p:par>
                                  <p:par>
                                    <p:cTn id="96" presetID="41" presetClass="exit" presetSubtype="0" fill="hold" grpId="14" nodeType="withEffect">
                                      <p:stCondLst>
                                        <p:cond delay="49750"/>
                                      </p:stCondLst>
                                      <p:iterate type="lt">
                                        <p:tmPct val="10000"/>
                                      </p:iterate>
                                      <p:childTnLst>
                                        <p:anim calcmode="lin" valueType="num">
                                          <p:cBhvr>
                                            <p:cTn id="97" dur="750"/>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98" dur="750"/>
                                            <p:tgtEl>
                                              <p:spTgt spid="4"/>
                                            </p:tgtEl>
                                            <p:attrNameLst>
                                              <p:attrName>ppt_y</p:attrName>
                                            </p:attrNameLst>
                                          </p:cBhvr>
                                          <p:tavLst>
                                            <p:tav tm="0">
                                              <p:val>
                                                <p:strVal val="ppt_y"/>
                                              </p:val>
                                            </p:tav>
                                            <p:tav tm="100000">
                                              <p:val>
                                                <p:strVal val="ppt_y"/>
                                              </p:val>
                                            </p:tav>
                                          </p:tavLst>
                                        </p:anim>
                                        <p:anim calcmode="lin" valueType="num">
                                          <p:cBhvr>
                                            <p:cTn id="99" dur="750"/>
                                            <p:tgtEl>
                                              <p:spTgt spid="4"/>
                                            </p:tgtEl>
                                            <p:attrNameLst>
                                              <p:attrName>ppt_h</p:attrName>
                                            </p:attrNameLst>
                                          </p:cBhvr>
                                          <p:tavLst>
                                            <p:tav tm="0">
                                              <p:val>
                                                <p:strVal val="ppt_h"/>
                                              </p:val>
                                            </p:tav>
                                            <p:tav tm="50000">
                                              <p:val>
                                                <p:strVal val="ppt_h+.01"/>
                                              </p:val>
                                            </p:tav>
                                            <p:tav tm="100000">
                                              <p:val>
                                                <p:strVal val="ppt_h/10"/>
                                              </p:val>
                                            </p:tav>
                                          </p:tavLst>
                                        </p:anim>
                                        <p:anim calcmode="lin" valueType="num">
                                          <p:cBhvr>
                                            <p:cTn id="100" dur="750"/>
                                            <p:tgtEl>
                                              <p:spTgt spid="4"/>
                                            </p:tgtEl>
                                            <p:attrNameLst>
                                              <p:attrName>ppt_w</p:attrName>
                                            </p:attrNameLst>
                                          </p:cBhvr>
                                          <p:tavLst>
                                            <p:tav tm="0">
                                              <p:val>
                                                <p:strVal val="ppt_w"/>
                                              </p:val>
                                            </p:tav>
                                            <p:tav tm="50000">
                                              <p:val>
                                                <p:strVal val="ppt_w+.01"/>
                                              </p:val>
                                            </p:tav>
                                            <p:tav tm="100000">
                                              <p:val>
                                                <p:strVal val="ppt_w/10"/>
                                              </p:val>
                                            </p:tav>
                                          </p:tavLst>
                                        </p:anim>
                                        <p:animEffect transition="out" filter="fade">
                                          <p:cBhvr>
                                            <p:cTn id="101" dur="750" tmFilter="0,0; .5, 0; 1, 1"/>
                                            <p:tgtEl>
                                              <p:spTgt spid="4"/>
                                            </p:tgtEl>
                                          </p:cBhvr>
                                        </p:animEffect>
                                        <p:set>
                                          <p:cBhvr>
                                            <p:cTn id="102" dur="1" fill="hold">
                                              <p:stCondLst>
                                                <p:cond delay="749"/>
                                              </p:stCondLst>
                                            </p:cTn>
                                            <p:tgtEl>
                                              <p:spTgt spid="4"/>
                                            </p:tgtEl>
                                            <p:attrNameLst>
                                              <p:attrName>style.visibility</p:attrName>
                                            </p:attrNameLst>
                                          </p:cBhvr>
                                          <p:to>
                                            <p:strVal val="hidden"/>
                                          </p:to>
                                        </p:set>
                                      </p:childTnLst>
                                    </p:cTn>
                                  </p:par>
                                  <p:par>
                                    <p:cTn id="103" presetID="30" presetClass="exit" presetSubtype="0" fill="hold" grpId="15" nodeType="withEffect">
                                      <p:stCondLst>
                                        <p:cond delay="49750"/>
                                      </p:stCondLst>
                                      <p:iterate type="lt">
                                        <p:tmPct val="10000"/>
                                      </p:iterate>
                                      <p:childTnLst>
                                        <p:animEffect transition="out" filter="fade">
                                          <p:cBhvr>
                                            <p:cTn id="104" dur="600" accel="100000">
                                              <p:stCondLst>
                                                <p:cond delay="150"/>
                                              </p:stCondLst>
                                            </p:cTn>
                                            <p:tgtEl>
                                              <p:spTgt spid="4"/>
                                            </p:tgtEl>
                                          </p:cBhvr>
                                        </p:animEffect>
                                        <p:anim calcmode="lin" valueType="num">
                                          <p:cBhvr>
                                            <p:cTn id="105" dur="600" accel="100000">
                                              <p:stCondLst>
                                                <p:cond delay="150"/>
                                              </p:stCondLst>
                                            </p:cTn>
                                            <p:tgtEl>
                                              <p:spTgt spid="4"/>
                                            </p:tgtEl>
                                            <p:attrNameLst>
                                              <p:attrName>style.rotation</p:attrName>
                                            </p:attrNameLst>
                                          </p:cBhvr>
                                          <p:tavLst>
                                            <p:tav tm="0">
                                              <p:val>
                                                <p:fltVal val="0"/>
                                              </p:val>
                                            </p:tav>
                                            <p:tav tm="100000">
                                              <p:val>
                                                <p:fltVal val="-90"/>
                                              </p:val>
                                            </p:tav>
                                          </p:tavLst>
                                        </p:anim>
                                        <p:anim calcmode="lin" valueType="num">
                                          <p:cBhvr>
                                            <p:cTn id="106" dur="2" decel="100000"/>
                                            <p:tgtEl>
                                              <p:spTgt spid="4"/>
                                            </p:tgtEl>
                                            <p:attrNameLst>
                                              <p:attrName>ppt_x</p:attrName>
                                            </p:attrNameLst>
                                          </p:cBhvr>
                                          <p:tavLst>
                                            <p:tav tm="0">
                                              <p:val>
                                                <p:strVal val="ppt_x"/>
                                              </p:val>
                                            </p:tav>
                                            <p:tav tm="100000">
                                              <p:val>
                                                <p:strVal val="ppt_x-0.05"/>
                                              </p:val>
                                            </p:tav>
                                          </p:tavLst>
                                        </p:anim>
                                        <p:anim calcmode="lin" valueType="num">
                                          <p:cBhvr>
                                            <p:cTn id="107" dur="2" decel="100000"/>
                                            <p:tgtEl>
                                              <p:spTgt spid="4"/>
                                            </p:tgtEl>
                                            <p:attrNameLst>
                                              <p:attrName>ppt_y</p:attrName>
                                            </p:attrNameLst>
                                          </p:cBhvr>
                                          <p:tavLst>
                                            <p:tav tm="0">
                                              <p:val>
                                                <p:strVal val="ppt_y"/>
                                              </p:val>
                                            </p:tav>
                                            <p:tav tm="100000">
                                              <p:val>
                                                <p:strVal val="ppt_y+0.1"/>
                                              </p:val>
                                            </p:tav>
                                          </p:tavLst>
                                        </p:anim>
                                        <p:anim calcmode="lin" valueType="num">
                                          <p:cBhvr>
                                            <p:cTn id="108" dur="600" accel="100000">
                                              <p:stCondLst>
                                                <p:cond delay="150"/>
                                              </p:stCondLst>
                                            </p:cTn>
                                            <p:tgtEl>
                                              <p:spTgt spid="4"/>
                                            </p:tgtEl>
                                            <p:attrNameLst>
                                              <p:attrName>ppt_x</p:attrName>
                                            </p:attrNameLst>
                                          </p:cBhvr>
                                          <p:tavLst>
                                            <p:tav tm="0">
                                              <p:val>
                                                <p:strVal val="ppt_x"/>
                                              </p:val>
                                            </p:tav>
                                            <p:tav tm="100000">
                                              <p:val>
                                                <p:strVal val="ppt_x+0.4+0.05"/>
                                              </p:val>
                                            </p:tav>
                                          </p:tavLst>
                                        </p:anim>
                                        <p:anim calcmode="lin" valueType="num">
                                          <p:cBhvr>
                                            <p:cTn id="109" dur="600" accel="100000">
                                              <p:stCondLst>
                                                <p:cond delay="150"/>
                                              </p:stCondLst>
                                            </p:cTn>
                                            <p:tgtEl>
                                              <p:spTgt spid="4"/>
                                            </p:tgtEl>
                                            <p:attrNameLst>
                                              <p:attrName>ppt_y</p:attrName>
                                            </p:attrNameLst>
                                          </p:cBhvr>
                                          <p:tavLst>
                                            <p:tav tm="0">
                                              <p:val>
                                                <p:strVal val="ppt_y"/>
                                              </p:val>
                                            </p:tav>
                                            <p:tav tm="100000">
                                              <p:val>
                                                <p:strVal val="ppt_y-0.4-0.1"/>
                                              </p:val>
                                            </p:tav>
                                          </p:tavLst>
                                        </p:anim>
                                        <p:set>
                                          <p:cBhvr>
                                            <p:cTn id="110" dur="1" fill="hold">
                                              <p:stCondLst>
                                                <p:cond delay="749"/>
                                              </p:stCondLst>
                                            </p:cTn>
                                            <p:tgtEl>
                                              <p:spTgt spid="4"/>
                                            </p:tgtEl>
                                            <p:attrNameLst>
                                              <p:attrName>style.visibility</p:attrName>
                                            </p:attrNameLst>
                                          </p:cBhvr>
                                          <p:to>
                                            <p:strVal val="hidden"/>
                                          </p:to>
                                        </p:set>
                                      </p:childTnLst>
                                    </p:cTn>
                                  </p:par>
                                  <p:par>
                                    <p:cTn id="111" presetID="38" presetClass="entr" presetSubtype="0" accel="50000" fill="hold" grpId="16" nodeType="withEffect">
                                      <p:stCondLst>
                                        <p:cond delay="54000"/>
                                      </p:stCondLst>
                                      <p:iterate type="lt">
                                        <p:tmPct val="10000"/>
                                      </p:iterate>
                                      <p:childTnLst>
                                        <p:set>
                                          <p:cBhvr>
                                            <p:cTn id="112" dur="1" fill="hold">
                                              <p:stCondLst>
                                                <p:cond delay="0"/>
                                              </p:stCondLst>
                                            </p:cTn>
                                            <p:tgtEl>
                                              <p:spTgt spid="4"/>
                                            </p:tgtEl>
                                            <p:attrNameLst>
                                              <p:attrName>style.visibility</p:attrName>
                                            </p:attrNameLst>
                                          </p:cBhvr>
                                          <p:to>
                                            <p:strVal val="visible"/>
                                          </p:to>
                                        </p:set>
                                        <p:set>
                                          <p:cBhvr>
                                            <p:cTn id="113" dur="341" fill="hold">
                                              <p:stCondLst>
                                                <p:cond delay="0"/>
                                              </p:stCondLst>
                                            </p:cTn>
                                            <p:tgtEl>
                                              <p:spTgt spid="4"/>
                                            </p:tgtEl>
                                            <p:attrNameLst>
                                              <p:attrName>style.rotation</p:attrName>
                                            </p:attrNameLst>
                                          </p:cBhvr>
                                          <p:to>
                                            <p:strVal val="-45.0"/>
                                          </p:to>
                                        </p:set>
                                        <p:anim calcmode="lin" valueType="num">
                                          <p:cBhvr>
                                            <p:cTn id="114" dur="341" fill="hold">
                                              <p:stCondLst>
                                                <p:cond delay="341"/>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115" dur="341"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116" dur="117" decel="50000" autoRev="1" fill="hold">
                                              <p:stCondLst>
                                                <p:cond delay="341"/>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117" dur="102" fill="hold">
                                              <p:stCondLst>
                                                <p:cond delay="648"/>
                                              </p:stCondLst>
                                            </p:cTn>
                                            <p:tgtEl>
                                              <p:spTgt spid="4"/>
                                            </p:tgtEl>
                                            <p:attrNameLst>
                                              <p:attrName>ppt_y</p:attrName>
                                            </p:attrNameLst>
                                          </p:cBhvr>
                                          <p:tavLst>
                                            <p:tav tm="0">
                                              <p:val>
                                                <p:strVal val="#ppt_y-(0.354*#ppt_w-0.172*#ppt_h)"/>
                                              </p:val>
                                            </p:tav>
                                            <p:tav tm="100000">
                                              <p:val>
                                                <p:strVal val="#ppt_y"/>
                                              </p:val>
                                            </p:tav>
                                          </p:tavLst>
                                        </p:anim>
                                      </p:childTnLst>
                                    </p:cTn>
                                  </p:par>
                                  <p:par>
                                    <p:cTn id="118" presetID="15" presetClass="exit" presetSubtype="0" fill="hold" grpId="17" nodeType="withEffect">
                                      <p:stCondLst>
                                        <p:cond delay="58500"/>
                                      </p:stCondLst>
                                      <p:iterate type="lt">
                                        <p:tmPct val="10000"/>
                                      </p:iterate>
                                      <p:childTnLst>
                                        <p:anim calcmode="lin" valueType="num">
                                          <p:cBhvr>
                                            <p:cTn id="119" dur="750"/>
                                            <p:tgtEl>
                                              <p:spTgt spid="4"/>
                                            </p:tgtEl>
                                            <p:attrNameLst>
                                              <p:attrName>ppt_w</p:attrName>
                                            </p:attrNameLst>
                                          </p:cBhvr>
                                          <p:tavLst>
                                            <p:tav tm="0">
                                              <p:val>
                                                <p:strVal val="ppt_w"/>
                                              </p:val>
                                            </p:tav>
                                            <p:tav tm="100000">
                                              <p:val>
                                                <p:fltVal val="0"/>
                                              </p:val>
                                            </p:tav>
                                          </p:tavLst>
                                        </p:anim>
                                        <p:anim calcmode="lin" valueType="num">
                                          <p:cBhvr>
                                            <p:cTn id="120" dur="750"/>
                                            <p:tgtEl>
                                              <p:spTgt spid="4"/>
                                            </p:tgtEl>
                                            <p:attrNameLst>
                                              <p:attrName>ppt_h</p:attrName>
                                            </p:attrNameLst>
                                          </p:cBhvr>
                                          <p:tavLst>
                                            <p:tav tm="0">
                                              <p:val>
                                                <p:strVal val="ppt_h"/>
                                              </p:val>
                                            </p:tav>
                                            <p:tav tm="100000">
                                              <p:val>
                                                <p:fltVal val="0"/>
                                              </p:val>
                                            </p:tav>
                                          </p:tavLst>
                                        </p:anim>
                                        <p:anim calcmode="lin" valueType="num">
                                          <p:cBhvr>
                                            <p:cTn id="121" dur="750"/>
                                            <p:tgtEl>
                                              <p:spTgt spid="4"/>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122" dur="750"/>
                                            <p:tgtEl>
                                              <p:spTgt spid="4"/>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23" dur="1" fill="hold">
                                              <p:stCondLst>
                                                <p:cond delay="74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4" repeatCount="indefinite" fill="hold" display="0">
                      <p:stCondLst>
                        <p:cond delay="indefinite"/>
                      </p:stCondLst>
                    </p:cTn>
                    <p:tgtEl>
                      <p:spTgt spid="6"/>
                    </p:tgtEl>
                  </p:cMediaNode>
                </p:video>
              </p:childTnLst>
            </p:cTn>
          </p:par>
        </p:tnLst>
        <p:bldLst>
          <p:bldP spid="4" grpId="0"/>
          <p:bldP spid="4" grpId="1"/>
          <p:bldP spid="4" grpId="2"/>
          <p:bldP spid="4" grpId="3"/>
          <p:bldP spid="4" grpId="4"/>
          <p:bldP spid="4" grpId="5"/>
          <p:bldP spid="4" grpId="6"/>
          <p:bldP spid="4" grpId="7"/>
          <p:bldP spid="4" grpId="8"/>
          <p:bldP spid="4" grpId="9"/>
          <p:bldP spid="4" grpId="10"/>
          <p:bldP spid="4" grpId="11"/>
          <p:bldP spid="4" grpId="12"/>
          <p:bldP spid="4" grpId="13"/>
          <p:bldP spid="4" grpId="14"/>
          <p:bldP spid="4" grpId="15"/>
          <p:bldP spid="4" grpId="16"/>
          <p:bldP spid="4" grpId="17"/>
          <p:bldP spid="4" grpId="18"/>
        </p:bldLst>
      </p:timing>
    </mc:Fallback>
  </mc:AlternateContent>
  <p:extLst mod="1">
    <p:ext uri="{E180D4A7-C9FB-4DFB-919C-405C955672EB}">
      <p14:showEvtLst xmlns:p14="http://schemas.microsoft.com/office/powerpoint/2010/main">
        <p14:playEvt time="0" objId="6"/>
        <p14:playEvt time="21054" objId="6"/>
        <p14:playEvt time="41339" objId="6"/>
        <p14:playEvt time="61658" objId="6"/>
        <p14:stopEvt time="63082" objId="6"/>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216" y="-28778"/>
            <a:ext cx="8028296" cy="861774"/>
          </a:xfrm>
          <a:prstGeom prst="rect">
            <a:avLst/>
          </a:prstGeom>
          <a:noFill/>
        </p:spPr>
        <p:txBody>
          <a:bodyPr wrap="square" rtlCol="0">
            <a:spAutoFit/>
          </a:bodyPr>
          <a:lstStyle/>
          <a:p>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 Giới thiệu và khái niệm</a:t>
            </a:r>
            <a:endParaRPr lang="en-US" sz="5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
        <p:nvSpPr>
          <p:cNvPr id="16" name="Rounded Rectangle 15"/>
          <p:cNvSpPr/>
          <p:nvPr/>
        </p:nvSpPr>
        <p:spPr>
          <a:xfrm>
            <a:off x="266700" y="2305443"/>
            <a:ext cx="8610600" cy="3621055"/>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spcAft>
                <a:spcPct val="10000"/>
              </a:spcAft>
              <a:buFont typeface="Wingdings" panose="05000000000000000000" pitchFamily="2" charset="2"/>
              <a:buChar char="q"/>
            </a:pPr>
            <a:r>
              <a:rPr lang="en-US" sz="2800" b="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Tín hiệu sóng (Waveplot): </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cho thông tin về tần số bước sóng của âm thanh.</a:t>
            </a:r>
          </a:p>
          <a:p>
            <a:pPr marL="457200" indent="-457200" algn="just">
              <a:spcAft>
                <a:spcPct val="10000"/>
              </a:spcAft>
              <a:buFont typeface="Wingdings" panose="05000000000000000000" pitchFamily="2" charset="2"/>
              <a:buChar char="q"/>
            </a:pPr>
            <a:r>
              <a:rPr lang="en-US" sz="2800" b="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Phổ đồ (Spectrogram):</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cho thông tin về tầng số và thời gian của âm thanh thông qua phép biến đổi STFT (Short-time Fourier Transform).</a:t>
            </a:r>
          </a:p>
          <a:p>
            <a:pPr marL="457200" indent="-457200" algn="just">
              <a:spcAft>
                <a:spcPct val="10000"/>
              </a:spcAft>
              <a:buFont typeface="Wingdings" panose="05000000000000000000" pitchFamily="2" charset="2"/>
              <a:buChar char="q"/>
            </a:pPr>
            <a:r>
              <a:rPr lang="en-US" sz="2800" b="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Log Power Spectrogram</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là phổ đồ Gaussian Kernel có độ rộng thay đổi theo hàm log.</a:t>
            </a:r>
          </a:p>
        </p:txBody>
      </p:sp>
      <p:sp>
        <p:nvSpPr>
          <p:cNvPr id="8" name="TextBox 7"/>
          <p:cNvSpPr txBox="1"/>
          <p:nvPr/>
        </p:nvSpPr>
        <p:spPr>
          <a:xfrm>
            <a:off x="0" y="1246850"/>
            <a:ext cx="7543800"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TÍN HIỆU ÂM THANH:</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4</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Tree>
    <p:extLst>
      <p:ext uri="{BB962C8B-B14F-4D97-AF65-F5344CB8AC3E}">
        <p14:creationId xmlns:p14="http://schemas.microsoft.com/office/powerpoint/2010/main" val="18464750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ounded Rectangle 15"/>
              <p:cNvSpPr/>
              <p:nvPr/>
            </p:nvSpPr>
            <p:spPr>
              <a:xfrm>
                <a:off x="4917743" y="5251514"/>
                <a:ext cx="4038600" cy="1128802"/>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ct val="1000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𝑔</m:t>
                          </m:r>
                        </m:e>
                        <m:sub>
                          <m: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𝜎</m:t>
                          </m:r>
                        </m:sub>
                      </m:sSub>
                      <m:d>
                        <m:dPr>
                          <m:ctrlP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𝑥</m:t>
                          </m:r>
                        </m:e>
                      </m:d>
                      <m: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𝜎</m:t>
                          </m:r>
                          <m:rad>
                            <m:radPr>
                              <m:degHide m:val="on"/>
                              <m:ctrlP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radPr>
                            <m:deg/>
                            <m:e>
                              <m: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𝜋</m:t>
                              </m:r>
                            </m:e>
                          </m:rad>
                        </m:den>
                      </m:f>
                      <m:sSup>
                        <m:sSupPr>
                          <m:ctrlP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𝑒</m:t>
                          </m:r>
                        </m:e>
                        <m:sup>
                          <m:d>
                            <m:dPr>
                              <m:ctrlP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𝑥</m:t>
                                      </m:r>
                                    </m:e>
                                    <m:sup>
                                      <m:r>
                                        <a:rPr 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up>
                                  </m:sSup>
                                </m:num>
                                <m:den>
                                  <m:r>
                                    <a:rPr 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Sup>
                                    <m:sSupPr>
                                      <m:ctrlPr>
                                        <a:rPr 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up>
                                  </m:sSup>
                                </m:den>
                              </m:f>
                            </m:e>
                          </m:d>
                        </m:sup>
                      </m:sSup>
                      <m: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a:rPr lang="en-US" sz="2800"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 </m:t>
                      </m:r>
                    </m:oMath>
                  </m:oMathPara>
                </a14:m>
                <a:endPar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16" name="Rounded Rectangle 15"/>
              <p:cNvSpPr>
                <a:spLocks noRot="1" noChangeAspect="1" noMove="1" noResize="1" noEditPoints="1" noAdjustHandles="1" noChangeArrowheads="1" noChangeShapeType="1" noTextEdit="1"/>
              </p:cNvSpPr>
              <p:nvPr/>
            </p:nvSpPr>
            <p:spPr>
              <a:xfrm>
                <a:off x="4917743" y="5251514"/>
                <a:ext cx="4038600" cy="1128802"/>
              </a:xfrm>
              <a:prstGeom prst="roundRect">
                <a:avLst/>
              </a:prstGeom>
              <a:blipFill rotWithShape="0">
                <a:blip r:embed="rId3"/>
                <a:stretch>
                  <a:fillRect/>
                </a:stretch>
              </a:blip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txBody>
              <a:bodyPr/>
              <a:lstStyle/>
              <a:p>
                <a:r>
                  <a:rPr lang="en-US">
                    <a:noFill/>
                  </a:rPr>
                  <a:t> </a:t>
                </a:r>
              </a:p>
            </p:txBody>
          </p:sp>
        </mc:Fallback>
      </mc:AlternateContent>
      <p:sp>
        <p:nvSpPr>
          <p:cNvPr id="8" name="TextBox 7"/>
          <p:cNvSpPr txBox="1"/>
          <p:nvPr/>
        </p:nvSpPr>
        <p:spPr>
          <a:xfrm>
            <a:off x="0" y="1246850"/>
            <a:ext cx="7543800"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TÍN HIỆU ÂM THANH:</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5</a:t>
            </a:fld>
            <a:endParaRPr lang="en-US"/>
          </a:p>
        </p:txBody>
      </p:sp>
      <p:pic>
        <p:nvPicPr>
          <p:cNvPr id="2050" name="Picture 2" descr="Hình ảnh có liên quan"/>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pic>
        <p:nvPicPr>
          <p:cNvPr id="3" name="Picture 2"/>
          <p:cNvPicPr>
            <a:picLocks noChangeAspect="1"/>
          </p:cNvPicPr>
          <p:nvPr/>
        </p:nvPicPr>
        <p:blipFill rotWithShape="1">
          <a:blip r:embed="rId5"/>
          <a:srcRect l="55271" t="46875" r="23060" b="20833"/>
          <a:stretch/>
        </p:blipFill>
        <p:spPr>
          <a:xfrm>
            <a:off x="5276417" y="2280511"/>
            <a:ext cx="3321252" cy="2782670"/>
          </a:xfrm>
          <a:prstGeom prst="rect">
            <a:avLst/>
          </a:prstGeom>
        </p:spPr>
      </p:pic>
      <p:pic>
        <p:nvPicPr>
          <p:cNvPr id="4098" name="Picture 2" descr="https://upload.wikimedia.org/wikipedia/commons/6/6c/Dolphin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1192"/>
            <a:ext cx="3800475" cy="2856971"/>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1252537" y="5536161"/>
            <a:ext cx="2209800" cy="559508"/>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ct val="10000"/>
              </a:spcAft>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Spectrogram</a:t>
            </a:r>
          </a:p>
        </p:txBody>
      </p:sp>
      <p:sp>
        <p:nvSpPr>
          <p:cNvPr id="15" name="TextBox 14"/>
          <p:cNvSpPr txBox="1"/>
          <p:nvPr/>
        </p:nvSpPr>
        <p:spPr>
          <a:xfrm>
            <a:off x="-43216" y="-28778"/>
            <a:ext cx="8028296" cy="861774"/>
          </a:xfrm>
          <a:prstGeom prst="rect">
            <a:avLst/>
          </a:prstGeom>
          <a:noFill/>
        </p:spPr>
        <p:txBody>
          <a:bodyPr wrap="square" rtlCol="0">
            <a:spAutoFit/>
          </a:bodyPr>
          <a:lstStyle/>
          <a:p>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 Giới thiệu và khái niệm</a:t>
            </a:r>
            <a:endParaRPr lang="en-US" sz="5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Tree>
    <p:extLst>
      <p:ext uri="{BB962C8B-B14F-4D97-AF65-F5344CB8AC3E}">
        <p14:creationId xmlns:p14="http://schemas.microsoft.com/office/powerpoint/2010/main" val="13598163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1000"/>
                                        <p:tgtEl>
                                          <p:spTgt spid="4098"/>
                                        </p:tgtEl>
                                      </p:cBhvr>
                                    </p:animEffect>
                                    <p:anim calcmode="lin" valueType="num">
                                      <p:cBhvr>
                                        <p:cTn id="12" dur="1000" fill="hold"/>
                                        <p:tgtEl>
                                          <p:spTgt spid="4098"/>
                                        </p:tgtEl>
                                        <p:attrNameLst>
                                          <p:attrName>ppt_x</p:attrName>
                                        </p:attrNameLst>
                                      </p:cBhvr>
                                      <p:tavLst>
                                        <p:tav tm="0">
                                          <p:val>
                                            <p:strVal val="#ppt_x"/>
                                          </p:val>
                                        </p:tav>
                                        <p:tav tm="100000">
                                          <p:val>
                                            <p:strVal val="#ppt_x"/>
                                          </p:val>
                                        </p:tav>
                                      </p:tavLst>
                                    </p:anim>
                                    <p:anim calcmode="lin" valueType="num">
                                      <p:cBhvr>
                                        <p:cTn id="13" dur="1000" fill="hold"/>
                                        <p:tgtEl>
                                          <p:spTgt spid="4098"/>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6</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pic>
        <p:nvPicPr>
          <p:cNvPr id="4" name="Picture 3"/>
          <p:cNvPicPr>
            <a:picLocks noChangeAspect="1"/>
          </p:cNvPicPr>
          <p:nvPr/>
        </p:nvPicPr>
        <p:blipFill rotWithShape="1">
          <a:blip r:embed="rId4"/>
          <a:srcRect l="17789" t="17708" r="21889" b="16667"/>
          <a:stretch/>
        </p:blipFill>
        <p:spPr>
          <a:xfrm>
            <a:off x="-15498" y="1140774"/>
            <a:ext cx="9172413" cy="5380774"/>
          </a:xfrm>
          <a:prstGeom prst="rect">
            <a:avLst/>
          </a:prstGeom>
        </p:spPr>
      </p:pic>
      <p:sp>
        <p:nvSpPr>
          <p:cNvPr id="12" name="TextBox 11"/>
          <p:cNvSpPr txBox="1"/>
          <p:nvPr/>
        </p:nvSpPr>
        <p:spPr>
          <a:xfrm>
            <a:off x="-43216" y="-28778"/>
            <a:ext cx="8028296" cy="861774"/>
          </a:xfrm>
          <a:prstGeom prst="rect">
            <a:avLst/>
          </a:prstGeom>
          <a:noFill/>
        </p:spPr>
        <p:txBody>
          <a:bodyPr wrap="square" rtlCol="0">
            <a:spAutoFit/>
          </a:bodyPr>
          <a:lstStyle/>
          <a:p>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 Giới thiệu và khái niệm</a:t>
            </a:r>
            <a:endParaRPr lang="en-US" sz="5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Tree>
    <p:extLst>
      <p:ext uri="{BB962C8B-B14F-4D97-AF65-F5344CB8AC3E}">
        <p14:creationId xmlns:p14="http://schemas.microsoft.com/office/powerpoint/2010/main" val="33855419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37801" y="2438400"/>
            <a:ext cx="8868398" cy="3456684"/>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Là tập dữ liệu dùng phổ biến trong phân loại âm thanh.</a:t>
            </a:r>
          </a:p>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Gồm 10 lớp: </a:t>
            </a:r>
            <a:r>
              <a:rPr lang="en-US" sz="2800" i="1">
                <a:solidFill>
                  <a:schemeClr val="tx1"/>
                </a:solidFill>
                <a:latin typeface="Times New Roman" panose="02020603050405020304" pitchFamily="18" charset="0"/>
                <a:cs typeface="Times New Roman" panose="02020603050405020304" pitchFamily="18" charset="0"/>
              </a:rPr>
              <a:t>air conditioner, car horn, children playing, dog bark, drilling, engine idling, gunshot, jackhammer, siren, </a:t>
            </a:r>
            <a:r>
              <a:rPr lang="en-US" sz="2800" i="1" smtClean="0">
                <a:solidFill>
                  <a:schemeClr val="tx1"/>
                </a:solidFill>
                <a:latin typeface="Times New Roman" panose="02020603050405020304" pitchFamily="18" charset="0"/>
                <a:cs typeface="Times New Roman" panose="02020603050405020304" pitchFamily="18" charset="0"/>
              </a:rPr>
              <a:t>và </a:t>
            </a:r>
            <a:r>
              <a:rPr lang="en-US" sz="2800" i="1">
                <a:solidFill>
                  <a:schemeClr val="tx1"/>
                </a:solidFill>
                <a:latin typeface="Times New Roman" panose="02020603050405020304" pitchFamily="18" charset="0"/>
                <a:cs typeface="Times New Roman" panose="02020603050405020304" pitchFamily="18" charset="0"/>
              </a:rPr>
              <a:t>street </a:t>
            </a:r>
            <a:r>
              <a:rPr lang="en-US" sz="2800" i="1" smtClean="0">
                <a:solidFill>
                  <a:schemeClr val="tx1"/>
                </a:solidFill>
                <a:latin typeface="Times New Roman" panose="02020603050405020304" pitchFamily="18" charset="0"/>
                <a:cs typeface="Times New Roman" panose="02020603050405020304" pitchFamily="18" charset="0"/>
              </a:rPr>
              <a:t>music.</a:t>
            </a:r>
          </a:p>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Mỗi file là 1 đoạn âm thanh ngắn khoảng 4 giây dùng định dạng *.wav.</a:t>
            </a:r>
          </a:p>
        </p:txBody>
      </p:sp>
      <p:sp>
        <p:nvSpPr>
          <p:cNvPr id="8" name="TextBox 7"/>
          <p:cNvSpPr txBox="1"/>
          <p:nvPr/>
        </p:nvSpPr>
        <p:spPr>
          <a:xfrm>
            <a:off x="0" y="1246850"/>
            <a:ext cx="8273386"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Tập dữ liệu UrbanSound8k:</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7</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0" name="TextBox 9"/>
          <p:cNvSpPr txBox="1"/>
          <p:nvPr/>
        </p:nvSpPr>
        <p:spPr>
          <a:xfrm>
            <a:off x="-43216" y="-28778"/>
            <a:ext cx="8028296" cy="861774"/>
          </a:xfrm>
          <a:prstGeom prst="rect">
            <a:avLst/>
          </a:prstGeom>
          <a:noFill/>
        </p:spPr>
        <p:txBody>
          <a:bodyPr wrap="square" rtlCol="0">
            <a:spAutoFit/>
          </a:bodyPr>
          <a:lstStyle/>
          <a:p>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 Giới thiệu và khái niệm</a:t>
            </a:r>
            <a:endParaRPr lang="en-US" sz="5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Tree>
    <p:extLst>
      <p:ext uri="{BB962C8B-B14F-4D97-AF65-F5344CB8AC3E}">
        <p14:creationId xmlns:p14="http://schemas.microsoft.com/office/powerpoint/2010/main" val="374483744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37801" y="2438400"/>
            <a:ext cx="8868398" cy="3456684"/>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ct val="10000"/>
              </a:spcAft>
            </a:pPr>
            <a:r>
              <a:rPr lang="vi-VN" sz="2800">
                <a:solidFill>
                  <a:schemeClr val="tx1"/>
                </a:solidFill>
                <a:latin typeface="+mj-lt"/>
              </a:rPr>
              <a:t>Mạng Neuron nhân </a:t>
            </a:r>
            <a:r>
              <a:rPr lang="vi-VN" sz="2800" smtClean="0">
                <a:solidFill>
                  <a:schemeClr val="tx1"/>
                </a:solidFill>
                <a:latin typeface="+mj-lt"/>
              </a:rPr>
              <a:t>tạo là </a:t>
            </a:r>
            <a:r>
              <a:rPr lang="vi-VN" sz="2800">
                <a:solidFill>
                  <a:schemeClr val="tx1"/>
                </a:solidFill>
                <a:latin typeface="+mj-lt"/>
              </a:rPr>
              <a:t>mô hình xử lý thông tin được mô phỏng dựa trên hoạt động của hệ thống thần kinh </a:t>
            </a:r>
            <a:r>
              <a:rPr lang="vi-VN" sz="2800" smtClean="0">
                <a:solidFill>
                  <a:schemeClr val="tx1"/>
                </a:solidFill>
                <a:latin typeface="+mj-lt"/>
              </a:rPr>
              <a:t>sinh </a:t>
            </a:r>
            <a:r>
              <a:rPr lang="vi-VN" sz="2800">
                <a:solidFill>
                  <a:schemeClr val="tx1"/>
                </a:solidFill>
                <a:latin typeface="+mj-lt"/>
              </a:rPr>
              <a:t>vật, bao gồm số lượng lớn các Neuron được gắn kết để xử lý thông tin</a:t>
            </a:r>
            <a:r>
              <a:rPr lang="vi-VN" sz="2800" smtClean="0">
                <a:solidFill>
                  <a:schemeClr val="tx1"/>
                </a:solidFill>
                <a:latin typeface="+mj-lt"/>
              </a:rPr>
              <a:t>. </a:t>
            </a:r>
            <a:r>
              <a:rPr lang="en-US" sz="2800">
                <a:solidFill>
                  <a:schemeClr val="tx1"/>
                </a:solidFill>
                <a:latin typeface="Times New Roman" panose="02020603050405020304" pitchFamily="18" charset="0"/>
                <a:ea typeface="Tahoma" panose="020B0604030504040204" pitchFamily="34" charset="0"/>
                <a:cs typeface="Times New Roman" panose="02020603050405020304" pitchFamily="18" charset="0"/>
              </a:rPr>
              <a:t>Mạng nơron </a:t>
            </a:r>
            <a:r>
              <a:rPr lang="vi-VN" sz="2800" smtClean="0">
                <a:solidFill>
                  <a:schemeClr val="tx1"/>
                </a:solidFill>
                <a:latin typeface="+mj-lt"/>
              </a:rPr>
              <a:t>giống </a:t>
            </a:r>
            <a:r>
              <a:rPr lang="vi-VN" sz="2800">
                <a:solidFill>
                  <a:schemeClr val="tx1"/>
                </a:solidFill>
                <a:latin typeface="+mj-lt"/>
              </a:rPr>
              <a:t>như bộ não con người, được học bởi kinh nghiệm (thông qua huấn luyện), có khả năng lưu giữ những kinh nghiệm hiểu biết (tri thức) và sử dụng những tri thức đó trong việc dự đoán các dữ liệu chưa biết (unseen data).</a:t>
            </a:r>
            <a:endParaRPr lang="en-US" sz="2800" smtClean="0">
              <a:solidFill>
                <a:schemeClr val="tx1"/>
              </a:solidFill>
              <a:latin typeface="+mj-lt"/>
              <a:ea typeface="Tahoma" panose="020B0604030504040204" pitchFamily="34" charset="0"/>
              <a:cs typeface="Times New Roman" panose="02020603050405020304" pitchFamily="18" charset="0"/>
            </a:endParaRPr>
          </a:p>
        </p:txBody>
      </p:sp>
      <p:sp>
        <p:nvSpPr>
          <p:cNvPr id="8" name="TextBox 7"/>
          <p:cNvSpPr txBox="1"/>
          <p:nvPr/>
        </p:nvSpPr>
        <p:spPr>
          <a:xfrm>
            <a:off x="0" y="1246850"/>
            <a:ext cx="8273386"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Mạng Neural nhân tạo:</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8</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0" name="TextBox 9"/>
          <p:cNvSpPr txBox="1"/>
          <p:nvPr/>
        </p:nvSpPr>
        <p:spPr>
          <a:xfrm>
            <a:off x="-43216" y="-28778"/>
            <a:ext cx="8028296" cy="861774"/>
          </a:xfrm>
          <a:prstGeom prst="rect">
            <a:avLst/>
          </a:prstGeom>
          <a:noFill/>
        </p:spPr>
        <p:txBody>
          <a:bodyPr wrap="square" rtlCol="0">
            <a:spAutoFit/>
          </a:bodyPr>
          <a:lstStyle/>
          <a:p>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 Giới thiệu và khái niệm</a:t>
            </a:r>
            <a:endParaRPr lang="en-US" sz="5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spTree>
    <p:extLst>
      <p:ext uri="{BB962C8B-B14F-4D97-AF65-F5344CB8AC3E}">
        <p14:creationId xmlns:p14="http://schemas.microsoft.com/office/powerpoint/2010/main" val="9839403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143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490647"/>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0" y="1246850"/>
            <a:ext cx="8273386" cy="923330"/>
          </a:xfrm>
          <a:prstGeom prst="rect">
            <a:avLst/>
          </a:prstGeom>
          <a:noFill/>
        </p:spPr>
        <p:txBody>
          <a:bodyPr wrap="square" rtlCol="0">
            <a:spAutoFit/>
          </a:bodyPr>
          <a:lstStyle/>
          <a:p>
            <a:r>
              <a:rPr lang="en-US" sz="5400" b="1" smtClean="0">
                <a:ln w="22225">
                  <a:solidFill>
                    <a:schemeClr val="accent2"/>
                  </a:solidFill>
                  <a:prstDash val="solid"/>
                </a:ln>
                <a:solidFill>
                  <a:schemeClr val="accent2">
                    <a:lumMod val="40000"/>
                    <a:lumOff val="60000"/>
                  </a:schemeClr>
                </a:solidFill>
                <a:latin typeface="+mj-lt"/>
                <a:ea typeface="Verdana" pitchFamily="34" charset="0"/>
                <a:cs typeface="Verdana" pitchFamily="34" charset="0"/>
              </a:rPr>
              <a:t>Kiến trúc tổng quát:</a:t>
            </a:r>
            <a:endParaRPr lang="en-US" sz="5400" b="1">
              <a:ln w="22225">
                <a:solidFill>
                  <a:schemeClr val="accent2"/>
                </a:solidFill>
                <a:prstDash val="solid"/>
              </a:ln>
              <a:solidFill>
                <a:schemeClr val="accent2">
                  <a:lumMod val="40000"/>
                  <a:lumOff val="60000"/>
                </a:schemeClr>
              </a:solidFill>
              <a:latin typeface="+mj-lt"/>
              <a:ea typeface="Verdana" pitchFamily="34" charset="0"/>
              <a:cs typeface="Verdana" pitchFamily="34"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C5741415-7C78-4EA2-A5F3-D6FBD5393740}" type="slidenum">
              <a:rPr lang="en-US" smtClean="0"/>
              <a:t>9</a:t>
            </a:fld>
            <a:endParaRPr lang="en-US"/>
          </a:p>
        </p:txBody>
      </p:sp>
      <p:pic>
        <p:nvPicPr>
          <p:cNvPr id="2050" name="Picture 2" descr="Hình ảnh có liên quan"/>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4435" y="72843"/>
            <a:ext cx="724730" cy="9663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6521548"/>
            <a:ext cx="7054186" cy="307777"/>
          </a:xfrm>
          <a:prstGeom prst="rect">
            <a:avLst/>
          </a:prstGeom>
          <a:noFill/>
        </p:spPr>
        <p:txBody>
          <a:bodyPr wrap="square" rtlCol="0">
            <a:spAutoFit/>
          </a:bodyPr>
          <a:lstStyle/>
          <a:p>
            <a:pPr algn="ctr"/>
            <a:r>
              <a:rPr lang="en-US" sz="1400">
                <a:latin typeface="Verdana" pitchFamily="34" charset="0"/>
                <a:ea typeface="Verdana" pitchFamily="34" charset="0"/>
                <a:cs typeface="Verdana" pitchFamily="34" charset="0"/>
              </a:rPr>
              <a:t>Sound Recognition and Classification using Neural Network</a:t>
            </a:r>
          </a:p>
        </p:txBody>
      </p:sp>
      <p:sp>
        <p:nvSpPr>
          <p:cNvPr id="11" name="Rounded Rectangle 10"/>
          <p:cNvSpPr/>
          <p:nvPr/>
        </p:nvSpPr>
        <p:spPr>
          <a:xfrm>
            <a:off x="48132" y="2165958"/>
            <a:ext cx="4295268" cy="4235535"/>
          </a:xfrm>
          <a:prstGeom prst="roundRect">
            <a:avLst/>
          </a:prstGeom>
          <a:noFill/>
          <a:ln w="38100">
            <a:gradFill flip="none" rotWithShape="1">
              <a:gsLst>
                <a:gs pos="0">
                  <a:srgbClr val="000082"/>
                </a:gs>
                <a:gs pos="30000">
                  <a:srgbClr val="66008F"/>
                </a:gs>
                <a:gs pos="64999">
                  <a:srgbClr val="BA0066"/>
                </a:gs>
                <a:gs pos="89999">
                  <a:srgbClr val="FF0000"/>
                </a:gs>
                <a:gs pos="100000">
                  <a:srgbClr val="FF820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Input Layer</a:t>
            </a:r>
            <a:endPar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Output Layer</a:t>
            </a:r>
            <a:endPar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Connection Weight (Trọng số liên kết)</a:t>
            </a:r>
          </a:p>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Summation Funct (Hàm tổng)</a:t>
            </a:r>
          </a:p>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Transformation Funct</a:t>
            </a:r>
          </a:p>
          <a:p>
            <a:pPr algn="just">
              <a:spcAft>
                <a:spcPct val="10000"/>
              </a:spcAft>
            </a:pPr>
            <a:r>
              <a:rPr lang="en-US" sz="280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Hàm </a:t>
            </a: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kích hoạt)</a:t>
            </a:r>
            <a:endPar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lgn="just">
              <a:spcAft>
                <a:spcPct val="10000"/>
              </a:spcAft>
              <a:buFont typeface="Wingdings" panose="05000000000000000000" pitchFamily="2" charset="2"/>
              <a:buChar char="q"/>
            </a:pPr>
            <a:r>
              <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Hidden Layer</a:t>
            </a:r>
            <a:endParaRPr lang="en-US" sz="280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8" name="TextBox 17"/>
          <p:cNvSpPr txBox="1"/>
          <p:nvPr/>
        </p:nvSpPr>
        <p:spPr>
          <a:xfrm>
            <a:off x="-43216" y="-28778"/>
            <a:ext cx="8028296" cy="861774"/>
          </a:xfrm>
          <a:prstGeom prst="rect">
            <a:avLst/>
          </a:prstGeom>
          <a:noFill/>
        </p:spPr>
        <p:txBody>
          <a:bodyPr wrap="square" rtlCol="0">
            <a:spAutoFit/>
          </a:bodyPr>
          <a:lstStyle/>
          <a:p>
            <a:r>
              <a:rPr lang="en-US" sz="5000" b="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rPr>
              <a:t>I. Giới thiệu và khái niệm</a:t>
            </a:r>
            <a:endParaRPr lang="en-US" sz="5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Verdana" pitchFamily="34" charset="0"/>
              <a:cs typeface="Arial" panose="020B0604020202020204" pitchFamily="34" charset="0"/>
            </a:endParaRPr>
          </a:p>
        </p:txBody>
      </p:sp>
      <p:pic>
        <p:nvPicPr>
          <p:cNvPr id="3074" name="Picture 2" descr="Kết quả hình ảnh cho  neural netwo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871990"/>
            <a:ext cx="4495800" cy="29168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1132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anim calcmode="lin" valueType="num">
                                      <p:cBhvr additive="base">
                                        <p:cTn id="15" dur="1000" fill="hold"/>
                                        <p:tgtEl>
                                          <p:spTgt spid="3074"/>
                                        </p:tgtEl>
                                        <p:attrNameLst>
                                          <p:attrName>ppt_x</p:attrName>
                                        </p:attrNameLst>
                                      </p:cBhvr>
                                      <p:tavLst>
                                        <p:tav tm="0">
                                          <p:val>
                                            <p:strVal val="#ppt_x"/>
                                          </p:val>
                                        </p:tav>
                                        <p:tav tm="100000">
                                          <p:val>
                                            <p:strVal val="#ppt_x"/>
                                          </p:val>
                                        </p:tav>
                                      </p:tavLst>
                                    </p:anim>
                                    <p:anim calcmode="lin" valueType="num">
                                      <p:cBhvr additive="base">
                                        <p:cTn id="16" dur="10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3282</TotalTime>
  <Words>3574</Words>
  <Application>Microsoft Office PowerPoint</Application>
  <PresentationFormat>On-screen Show (4:3)</PresentationFormat>
  <Paragraphs>330</Paragraphs>
  <Slides>35</Slides>
  <Notes>35</Notes>
  <HiddenSlides>0</HiddenSlides>
  <MMClips>1</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35</vt:i4>
      </vt:variant>
    </vt:vector>
  </HeadingPairs>
  <TitlesOfParts>
    <vt:vector size="49" baseType="lpstr">
      <vt:lpstr>Arial</vt:lpstr>
      <vt:lpstr>Calibri</vt:lpstr>
      <vt:lpstr>Calibri Light</vt:lpstr>
      <vt:lpstr>Cambria Math</vt:lpstr>
      <vt:lpstr>Courier New</vt:lpstr>
      <vt:lpstr>Segoe UI</vt:lpstr>
      <vt:lpstr>Tahoma</vt:lpstr>
      <vt:lpstr>Times New Roman</vt:lpstr>
      <vt:lpstr>Verdana</vt:lpstr>
      <vt:lpstr>Wingdings</vt:lpstr>
      <vt:lpstr>Office Theme</vt:lpstr>
      <vt:lpstr>Custom Design</vt:lpstr>
      <vt:lpstr>1_Office Theme</vt:lpstr>
      <vt:lpstr>Unknown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dc:creator>
  <cp:lastModifiedBy>dell</cp:lastModifiedBy>
  <cp:revision>725</cp:revision>
  <dcterms:created xsi:type="dcterms:W3CDTF">2015-11-09T10:59:50Z</dcterms:created>
  <dcterms:modified xsi:type="dcterms:W3CDTF">2017-04-12T12:32:57Z</dcterms:modified>
</cp:coreProperties>
</file>